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embeddedFontLst>
    <p:embeddedFont>
      <p:font typeface="Amatic SC"/>
      <p:regular r:id="rId36"/>
      <p:bold r:id="rId37"/>
    </p:embeddedFont>
    <p:embeddedFont>
      <p:font typeface="Lobster"/>
      <p:regular r:id="rId38"/>
    </p:embeddedFont>
    <p:embeddedFont>
      <p:font typeface="Source Code Pr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D1F923-1342-4D6B-999B-AB2D24716DE9}">
  <a:tblStyle styleId="{09D1F923-1342-4D6B-999B-AB2D24716DE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SourceCodePro-bold.fntdata"/><Relationship Id="rId20" Type="http://schemas.openxmlformats.org/officeDocument/2006/relationships/slide" Target="slides/slide14.xml"/><Relationship Id="rId42" Type="http://schemas.openxmlformats.org/officeDocument/2006/relationships/font" Target="fonts/SourceCodePro-boldItalic.fntdata"/><Relationship Id="rId41" Type="http://schemas.openxmlformats.org/officeDocument/2006/relationships/font" Target="fonts/SourceCodePro-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font" Target="fonts/AmaticSC-bold.fntdata"/><Relationship Id="rId14" Type="http://schemas.openxmlformats.org/officeDocument/2006/relationships/slide" Target="slides/slide8.xml"/><Relationship Id="rId36" Type="http://schemas.openxmlformats.org/officeDocument/2006/relationships/font" Target="fonts/AmaticSC-regular.fntdata"/><Relationship Id="rId17" Type="http://schemas.openxmlformats.org/officeDocument/2006/relationships/slide" Target="slides/slide11.xml"/><Relationship Id="rId39" Type="http://schemas.openxmlformats.org/officeDocument/2006/relationships/font" Target="fonts/SourceCodePro-regular.fntdata"/><Relationship Id="rId16" Type="http://schemas.openxmlformats.org/officeDocument/2006/relationships/slide" Target="slides/slide10.xml"/><Relationship Id="rId38" Type="http://schemas.openxmlformats.org/officeDocument/2006/relationships/font" Target="fonts/Lobster-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a1210e3c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a1210e3c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87d59312c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87d59312c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87d59312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87d59312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a1210e3c0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a1210e3c0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a87d59312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a87d59312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a87d59312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a87d59312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a87d59312c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a87d59312c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87d59312c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a87d59312c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1210e3c0a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1210e3c0a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a87d59312c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a87d59312c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a87d59312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a87d59312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a87d59312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a87d59312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a87d59312c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a87d59312c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a87d59312c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a87d59312c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1210e3c0a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1210e3c0a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a87d59312c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a87d59312c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87d59312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87d59312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a87d59312c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a87d59312c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87d59312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a87d59312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5404bf888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404bf888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5404bf888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5404bf888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a87d59312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a87d59312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a87d59312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a87d59312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87d59312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87d59312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87d59312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87d59312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8a922564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8a922564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87d59312c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87d59312c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87d59312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a87d59312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87d59312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87d59312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160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160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160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160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160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160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160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1600"/>
              </a:spcBef>
              <a:spcAft>
                <a:spcPts val="160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1600"/>
              </a:spcBef>
              <a:spcAft>
                <a:spcPts val="0"/>
              </a:spcAft>
              <a:buClr>
                <a:schemeClr val="accent1"/>
              </a:buClr>
              <a:buSzPts val="1400"/>
              <a:buChar char="○"/>
              <a:defRPr>
                <a:solidFill>
                  <a:schemeClr val="accent1"/>
                </a:solidFill>
                <a:highlight>
                  <a:schemeClr val="lt1"/>
                </a:highlight>
              </a:defRPr>
            </a:lvl2pPr>
            <a:lvl3pPr indent="-317500" lvl="2" marL="1371600">
              <a:spcBef>
                <a:spcPts val="1600"/>
              </a:spcBef>
              <a:spcAft>
                <a:spcPts val="0"/>
              </a:spcAft>
              <a:buClr>
                <a:schemeClr val="accent1"/>
              </a:buClr>
              <a:buSzPts val="1400"/>
              <a:buChar char="■"/>
              <a:defRPr>
                <a:solidFill>
                  <a:schemeClr val="accent1"/>
                </a:solidFill>
                <a:highlight>
                  <a:schemeClr val="lt1"/>
                </a:highlight>
              </a:defRPr>
            </a:lvl3pPr>
            <a:lvl4pPr indent="-317500" lvl="3" marL="1828800">
              <a:spcBef>
                <a:spcPts val="1600"/>
              </a:spcBef>
              <a:spcAft>
                <a:spcPts val="0"/>
              </a:spcAft>
              <a:buClr>
                <a:schemeClr val="accent1"/>
              </a:buClr>
              <a:buSzPts val="1400"/>
              <a:buChar char="●"/>
              <a:defRPr>
                <a:solidFill>
                  <a:schemeClr val="accent1"/>
                </a:solidFill>
                <a:highlight>
                  <a:schemeClr val="lt1"/>
                </a:highlight>
              </a:defRPr>
            </a:lvl4pPr>
            <a:lvl5pPr indent="-317500" lvl="4" marL="2286000">
              <a:spcBef>
                <a:spcPts val="1600"/>
              </a:spcBef>
              <a:spcAft>
                <a:spcPts val="0"/>
              </a:spcAft>
              <a:buClr>
                <a:schemeClr val="accent1"/>
              </a:buClr>
              <a:buSzPts val="1400"/>
              <a:buChar char="○"/>
              <a:defRPr>
                <a:solidFill>
                  <a:schemeClr val="accent1"/>
                </a:solidFill>
                <a:highlight>
                  <a:schemeClr val="lt1"/>
                </a:highlight>
              </a:defRPr>
            </a:lvl5pPr>
            <a:lvl6pPr indent="-317500" lvl="5" marL="2743200">
              <a:spcBef>
                <a:spcPts val="1600"/>
              </a:spcBef>
              <a:spcAft>
                <a:spcPts val="0"/>
              </a:spcAft>
              <a:buClr>
                <a:schemeClr val="accent1"/>
              </a:buClr>
              <a:buSzPts val="1400"/>
              <a:buChar char="■"/>
              <a:defRPr>
                <a:solidFill>
                  <a:schemeClr val="accent1"/>
                </a:solidFill>
                <a:highlight>
                  <a:schemeClr val="lt1"/>
                </a:highlight>
              </a:defRPr>
            </a:lvl6pPr>
            <a:lvl7pPr indent="-317500" lvl="6" marL="3200400">
              <a:spcBef>
                <a:spcPts val="1600"/>
              </a:spcBef>
              <a:spcAft>
                <a:spcPts val="0"/>
              </a:spcAft>
              <a:buClr>
                <a:schemeClr val="accent1"/>
              </a:buClr>
              <a:buSzPts val="1400"/>
              <a:buChar char="●"/>
              <a:defRPr>
                <a:solidFill>
                  <a:schemeClr val="accent1"/>
                </a:solidFill>
                <a:highlight>
                  <a:schemeClr val="lt1"/>
                </a:highlight>
              </a:defRPr>
            </a:lvl7pPr>
            <a:lvl8pPr indent="-317500" lvl="7" marL="3657600">
              <a:spcBef>
                <a:spcPts val="1600"/>
              </a:spcBef>
              <a:spcAft>
                <a:spcPts val="0"/>
              </a:spcAft>
              <a:buClr>
                <a:schemeClr val="accent1"/>
              </a:buClr>
              <a:buSzPts val="1400"/>
              <a:buChar char="○"/>
              <a:defRPr>
                <a:solidFill>
                  <a:schemeClr val="accent1"/>
                </a:solidFill>
                <a:highlight>
                  <a:schemeClr val="lt1"/>
                </a:highlight>
              </a:defRPr>
            </a:lvl8pPr>
            <a:lvl9pPr indent="-317500" lvl="8" marL="4114800">
              <a:spcBef>
                <a:spcPts val="1600"/>
              </a:spcBef>
              <a:spcAft>
                <a:spcPts val="160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2.jp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title"/>
          </p:nvPr>
        </p:nvSpPr>
        <p:spPr>
          <a:xfrm>
            <a:off x="2936875" y="1425300"/>
            <a:ext cx="5305200" cy="321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6500">
                <a:solidFill>
                  <a:srgbClr val="6FA8DC"/>
                </a:solidFill>
              </a:rPr>
              <a:t>APRENDIZAJES CLAVE </a:t>
            </a:r>
            <a:endParaRPr sz="6500">
              <a:solidFill>
                <a:srgbClr val="6FA8DC"/>
              </a:solidFill>
            </a:endParaRPr>
          </a:p>
          <a:p>
            <a:pPr indent="0" lvl="0" marL="0" rtl="0" algn="ctr">
              <a:spcBef>
                <a:spcPts val="0"/>
              </a:spcBef>
              <a:spcAft>
                <a:spcPts val="0"/>
              </a:spcAft>
              <a:buNone/>
            </a:pPr>
            <a:r>
              <a:t/>
            </a:r>
            <a:endParaRPr/>
          </a:p>
          <a:p>
            <a:pPr indent="0" lvl="0" marL="0" rtl="0" algn="ctr">
              <a:spcBef>
                <a:spcPts val="0"/>
              </a:spcBef>
              <a:spcAft>
                <a:spcPts val="0"/>
              </a:spcAft>
              <a:buNone/>
            </a:pPr>
            <a:r>
              <a:rPr b="0" lang="es" sz="3800">
                <a:latin typeface="Lobster"/>
                <a:ea typeface="Lobster"/>
                <a:cs typeface="Lobster"/>
                <a:sym typeface="Lobster"/>
              </a:rPr>
              <a:t>Lenguaje y Alfabetización</a:t>
            </a:r>
            <a:endParaRPr b="0" sz="3900">
              <a:latin typeface="Lobster"/>
              <a:ea typeface="Lobster"/>
              <a:cs typeface="Lobster"/>
              <a:sym typeface="Lobster"/>
            </a:endParaRPr>
          </a:p>
        </p:txBody>
      </p:sp>
      <p:pic>
        <p:nvPicPr>
          <p:cNvPr id="57" name="Google Shape;57;p13"/>
          <p:cNvPicPr preferRelativeResize="0"/>
          <p:nvPr/>
        </p:nvPicPr>
        <p:blipFill rotWithShape="1">
          <a:blip r:embed="rId3">
            <a:alphaModFix/>
          </a:blip>
          <a:srcRect b="13889" l="35375" r="36997" t="20592"/>
          <a:stretch/>
        </p:blipFill>
        <p:spPr>
          <a:xfrm rot="-1920302">
            <a:off x="424567" y="2100632"/>
            <a:ext cx="2150065" cy="3335585"/>
          </a:xfrm>
          <a:prstGeom prst="rect">
            <a:avLst/>
          </a:prstGeom>
          <a:noFill/>
          <a:ln>
            <a:noFill/>
          </a:ln>
        </p:spPr>
      </p:pic>
      <p:pic>
        <p:nvPicPr>
          <p:cNvPr id="58" name="Google Shape;58;p13"/>
          <p:cNvPicPr preferRelativeResize="0"/>
          <p:nvPr/>
        </p:nvPicPr>
        <p:blipFill>
          <a:blip r:embed="rId4">
            <a:alphaModFix/>
          </a:blip>
          <a:stretch>
            <a:fillRect/>
          </a:stretch>
        </p:blipFill>
        <p:spPr>
          <a:xfrm>
            <a:off x="185828" y="51353"/>
            <a:ext cx="962450" cy="1148100"/>
          </a:xfrm>
          <a:prstGeom prst="rect">
            <a:avLst/>
          </a:prstGeom>
          <a:noFill/>
          <a:ln>
            <a:noFill/>
          </a:ln>
        </p:spPr>
      </p:pic>
      <p:pic>
        <p:nvPicPr>
          <p:cNvPr id="59" name="Google Shape;59;p13"/>
          <p:cNvPicPr preferRelativeResize="0"/>
          <p:nvPr/>
        </p:nvPicPr>
        <p:blipFill>
          <a:blip r:embed="rId5">
            <a:alphaModFix/>
          </a:blip>
          <a:stretch>
            <a:fillRect/>
          </a:stretch>
        </p:blipFill>
        <p:spPr>
          <a:xfrm>
            <a:off x="7999500" y="51350"/>
            <a:ext cx="962450" cy="1148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311700" y="-48525"/>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F4CCCC"/>
                </a:highlight>
              </a:rPr>
              <a:t>Lengua Materna.Español en la educaciÓn bÁsica :) </a:t>
            </a:r>
            <a:endParaRPr>
              <a:highlight>
                <a:srgbClr val="F4CCCC"/>
              </a:highlight>
            </a:endParaRPr>
          </a:p>
        </p:txBody>
      </p:sp>
      <p:sp>
        <p:nvSpPr>
          <p:cNvPr id="136" name="Google Shape;136;p22"/>
          <p:cNvSpPr txBox="1"/>
          <p:nvPr>
            <p:ph idx="1" type="body"/>
          </p:nvPr>
        </p:nvSpPr>
        <p:spPr>
          <a:xfrm>
            <a:off x="216200" y="1082475"/>
            <a:ext cx="4664400" cy="3486300"/>
          </a:xfrm>
          <a:prstGeom prst="rect">
            <a:avLst/>
          </a:prstGeom>
          <a:ln cap="flat" cmpd="sng" w="38100">
            <a:solidFill>
              <a:srgbClr val="FF00FF"/>
            </a:solidFill>
            <a:prstDash val="dot"/>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lang="es" sz="1400">
                <a:solidFill>
                  <a:srgbClr val="000000"/>
                </a:solidFill>
              </a:rPr>
              <a:t>La enseñanza de esta asignatura:</a:t>
            </a:r>
            <a:endParaRPr sz="1400">
              <a:solidFill>
                <a:srgbClr val="000000"/>
              </a:solidFill>
            </a:endParaRPr>
          </a:p>
          <a:p>
            <a:pPr indent="-317500" lvl="0" marL="457200" rtl="0" algn="just">
              <a:spcBef>
                <a:spcPts val="1600"/>
              </a:spcBef>
              <a:spcAft>
                <a:spcPts val="0"/>
              </a:spcAft>
              <a:buClr>
                <a:srgbClr val="000000"/>
              </a:buClr>
              <a:buSzPts val="1400"/>
              <a:buChar char="●"/>
            </a:pPr>
            <a:r>
              <a:rPr lang="es" sz="1400">
                <a:solidFill>
                  <a:srgbClr val="000000"/>
                </a:solidFill>
              </a:rPr>
              <a:t>F</a:t>
            </a:r>
            <a:r>
              <a:rPr lang="es" sz="1400">
                <a:solidFill>
                  <a:srgbClr val="000000"/>
                </a:solidFill>
              </a:rPr>
              <a:t>omenta que los estudiantes utilicen diversas prácticas sociales del lenguaje para fortalecer su participación en diferentes ámbitos, ampliar sus intereses culturales y resolver sus necesidades comunicativas.</a:t>
            </a:r>
            <a:endParaRPr sz="1400">
              <a:solidFill>
                <a:srgbClr val="000000"/>
              </a:solidFill>
            </a:endParaRPr>
          </a:p>
          <a:p>
            <a:pPr indent="-317500" lvl="0" marL="457200" rtl="0" algn="just">
              <a:spcBef>
                <a:spcPts val="0"/>
              </a:spcBef>
              <a:spcAft>
                <a:spcPts val="0"/>
              </a:spcAft>
              <a:buClr>
                <a:srgbClr val="000000"/>
              </a:buClr>
              <a:buSzPts val="1400"/>
              <a:buChar char="●"/>
            </a:pPr>
            <a:r>
              <a:rPr lang="es" sz="1400">
                <a:solidFill>
                  <a:srgbClr val="000000"/>
                </a:solidFill>
              </a:rPr>
              <a:t>Busca que desarrollen su capacidad de expresarse oralmente y que se integren a la cultura escrita mediante la lectura, interpretaciones y producción de textos.</a:t>
            </a:r>
            <a:endParaRPr sz="1400">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37" name="Google Shape;137;p22"/>
          <p:cNvPicPr preferRelativeResize="0"/>
          <p:nvPr/>
        </p:nvPicPr>
        <p:blipFill>
          <a:blip r:embed="rId3">
            <a:alphaModFix/>
          </a:blip>
          <a:stretch>
            <a:fillRect/>
          </a:stretch>
        </p:blipFill>
        <p:spPr>
          <a:xfrm>
            <a:off x="5062850" y="813775"/>
            <a:ext cx="3982725" cy="41990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3"/>
          <p:cNvSpPr txBox="1"/>
          <p:nvPr>
            <p:ph type="title"/>
          </p:nvPr>
        </p:nvSpPr>
        <p:spPr>
          <a:xfrm>
            <a:off x="2726650" y="179250"/>
            <a:ext cx="5945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4700"/>
              <a:t>Propósitos</a:t>
            </a:r>
            <a:r>
              <a:rPr lang="es" sz="4700"/>
              <a:t> generales </a:t>
            </a:r>
            <a:endParaRPr sz="4700"/>
          </a:p>
        </p:txBody>
      </p:sp>
      <p:sp>
        <p:nvSpPr>
          <p:cNvPr id="143" name="Google Shape;143;p23"/>
          <p:cNvSpPr txBox="1"/>
          <p:nvPr>
            <p:ph idx="1" type="body"/>
          </p:nvPr>
        </p:nvSpPr>
        <p:spPr>
          <a:xfrm>
            <a:off x="311700" y="934950"/>
            <a:ext cx="8548500" cy="36339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s" sz="1400">
                <a:solidFill>
                  <a:srgbClr val="000000"/>
                </a:solidFill>
              </a:rPr>
              <a:t>1. </a:t>
            </a:r>
            <a:r>
              <a:rPr lang="es" sz="1400">
                <a:solidFill>
                  <a:srgbClr val="000000"/>
                </a:solidFill>
              </a:rPr>
              <a:t>Usar el lenguaje de manera analítica y reflexiva para intercambiar ideas y textos en diversas situaciones comunicativas. </a:t>
            </a:r>
            <a:endParaRPr sz="1400">
              <a:solidFill>
                <a:srgbClr val="000000"/>
              </a:solidFill>
            </a:endParaRPr>
          </a:p>
          <a:p>
            <a:pPr indent="0" lvl="0" marL="0" rtl="0" algn="just">
              <a:spcBef>
                <a:spcPts val="1600"/>
              </a:spcBef>
              <a:spcAft>
                <a:spcPts val="0"/>
              </a:spcAft>
              <a:buNone/>
            </a:pPr>
            <a:r>
              <a:rPr b="1" lang="es" sz="1400">
                <a:solidFill>
                  <a:srgbClr val="000000"/>
                </a:solidFill>
              </a:rPr>
              <a:t>2.</a:t>
            </a:r>
            <a:r>
              <a:rPr lang="es" sz="1400">
                <a:solidFill>
                  <a:srgbClr val="000000"/>
                </a:solidFill>
              </a:rPr>
              <a:t> Utilizar el lenguaje para organizar su pensamiento y discurso; expresar lo que saben y construir conocimientos. </a:t>
            </a:r>
            <a:endParaRPr sz="1400">
              <a:solidFill>
                <a:srgbClr val="000000"/>
              </a:solidFill>
            </a:endParaRPr>
          </a:p>
          <a:p>
            <a:pPr indent="0" lvl="0" marL="0" rtl="0" algn="just">
              <a:spcBef>
                <a:spcPts val="1600"/>
              </a:spcBef>
              <a:spcAft>
                <a:spcPts val="1600"/>
              </a:spcAft>
              <a:buNone/>
            </a:pPr>
            <a:r>
              <a:rPr b="1" lang="es" sz="1400">
                <a:solidFill>
                  <a:srgbClr val="000000"/>
                </a:solidFill>
              </a:rPr>
              <a:t>3.</a:t>
            </a:r>
            <a:r>
              <a:rPr lang="es" sz="1400">
                <a:solidFill>
                  <a:srgbClr val="000000"/>
                </a:solidFill>
              </a:rPr>
              <a:t> Reflexionar sobre la forma, la función y el significado del lenguaje para planear, escribir y revisar sus producciones, así como para mejorar su comprensión de los mensajes.</a:t>
            </a:r>
            <a:r>
              <a:rPr lang="es" sz="1300">
                <a:solidFill>
                  <a:srgbClr val="000000"/>
                </a:solidFill>
              </a:rPr>
              <a:t> </a:t>
            </a:r>
            <a:endParaRPr sz="1300">
              <a:solidFill>
                <a:srgbClr val="000000"/>
              </a:solidFill>
            </a:endParaRPr>
          </a:p>
        </p:txBody>
      </p:sp>
      <p:pic>
        <p:nvPicPr>
          <p:cNvPr id="144" name="Google Shape;144;p23"/>
          <p:cNvPicPr preferRelativeResize="0"/>
          <p:nvPr/>
        </p:nvPicPr>
        <p:blipFill>
          <a:blip r:embed="rId3">
            <a:alphaModFix/>
          </a:blip>
          <a:stretch>
            <a:fillRect/>
          </a:stretch>
        </p:blipFill>
        <p:spPr>
          <a:xfrm>
            <a:off x="4820375" y="3110900"/>
            <a:ext cx="3851676" cy="1876825"/>
          </a:xfrm>
          <a:prstGeom prst="rect">
            <a:avLst/>
          </a:prstGeom>
          <a:noFill/>
          <a:ln>
            <a:noFill/>
          </a:ln>
        </p:spPr>
      </p:pic>
      <p:pic>
        <p:nvPicPr>
          <p:cNvPr id="145" name="Google Shape;145;p23"/>
          <p:cNvPicPr preferRelativeResize="0"/>
          <p:nvPr/>
        </p:nvPicPr>
        <p:blipFill>
          <a:blip r:embed="rId4">
            <a:alphaModFix/>
          </a:blip>
          <a:stretch>
            <a:fillRect/>
          </a:stretch>
        </p:blipFill>
        <p:spPr>
          <a:xfrm rot="-7850431">
            <a:off x="1965720" y="3153340"/>
            <a:ext cx="1659152" cy="14592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nvSpPr>
        <p:spPr>
          <a:xfrm>
            <a:off x="157075" y="314675"/>
            <a:ext cx="8734500" cy="398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a:latin typeface="Source Code Pro"/>
                <a:ea typeface="Source Code Pro"/>
                <a:cs typeface="Source Code Pro"/>
                <a:sym typeface="Source Code Pro"/>
              </a:rPr>
              <a:t>4</a:t>
            </a:r>
            <a:r>
              <a:rPr lang="es">
                <a:latin typeface="Source Code Pro"/>
                <a:ea typeface="Source Code Pro"/>
                <a:cs typeface="Source Code Pro"/>
                <a:sym typeface="Source Code Pro"/>
              </a:rPr>
              <a:t>. Conocer una diversidad de textos literarios para ampliar su apreciación estética del lenguaje y su comprensión sobre otras perspectivas y valores culturales.</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rPr b="1" lang="es">
                <a:latin typeface="Source Code Pro"/>
                <a:ea typeface="Source Code Pro"/>
                <a:cs typeface="Source Code Pro"/>
                <a:sym typeface="Source Code Pro"/>
              </a:rPr>
              <a:t>5.</a:t>
            </a:r>
            <a:r>
              <a:rPr lang="es">
                <a:latin typeface="Source Code Pro"/>
                <a:ea typeface="Source Code Pro"/>
                <a:cs typeface="Source Code Pro"/>
                <a:sym typeface="Source Code Pro"/>
              </a:rPr>
              <a:t> Utilizar y recrear el lenguaje para participar en actividades lúdicas y literarias.</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a:p>
            <a:pPr indent="0" lvl="0" marL="0" rtl="0" algn="l">
              <a:spcBef>
                <a:spcPts val="0"/>
              </a:spcBef>
              <a:spcAft>
                <a:spcPts val="0"/>
              </a:spcAft>
              <a:buNone/>
            </a:pPr>
            <a:r>
              <a:rPr b="1" lang="es">
                <a:latin typeface="Source Code Pro"/>
                <a:ea typeface="Source Code Pro"/>
                <a:cs typeface="Source Code Pro"/>
                <a:sym typeface="Source Code Pro"/>
              </a:rPr>
              <a:t>6.</a:t>
            </a:r>
            <a:r>
              <a:rPr lang="es">
                <a:latin typeface="Source Code Pro"/>
                <a:ea typeface="Source Code Pro"/>
                <a:cs typeface="Source Code Pro"/>
                <a:sym typeface="Source Code Pro"/>
              </a:rPr>
              <a:t> Participar como individuos responsables e integrantes de una comunidad cultural y lingüística diversa, capaces de asumir posturas razonadas y respetar la pluralidad de opiniones desde una perspectiva crítica y reflexiva. 7. Reconocer, valorar y comprometerse con el cumplimiento de derechos y obligaciones de hablantes, autores, comunidades y otros actores que se vinculan con los usos orales y escritos del lenguaje. </a:t>
            </a:r>
            <a:endParaRPr>
              <a:latin typeface="Source Code Pro"/>
              <a:ea typeface="Source Code Pro"/>
              <a:cs typeface="Source Code Pro"/>
              <a:sym typeface="Source Code Pro"/>
            </a:endParaRPr>
          </a:p>
        </p:txBody>
      </p:sp>
      <p:pic>
        <p:nvPicPr>
          <p:cNvPr id="151" name="Google Shape;151;p24"/>
          <p:cNvPicPr preferRelativeResize="0"/>
          <p:nvPr/>
        </p:nvPicPr>
        <p:blipFill>
          <a:blip r:embed="rId3">
            <a:alphaModFix/>
          </a:blip>
          <a:stretch>
            <a:fillRect/>
          </a:stretch>
        </p:blipFill>
        <p:spPr>
          <a:xfrm>
            <a:off x="6321275" y="3296800"/>
            <a:ext cx="2508201" cy="1846699"/>
          </a:xfrm>
          <a:prstGeom prst="rect">
            <a:avLst/>
          </a:prstGeom>
          <a:noFill/>
          <a:ln>
            <a:noFill/>
          </a:ln>
        </p:spPr>
      </p:pic>
      <p:pic>
        <p:nvPicPr>
          <p:cNvPr id="152" name="Google Shape;152;p24"/>
          <p:cNvPicPr preferRelativeResize="0"/>
          <p:nvPr/>
        </p:nvPicPr>
        <p:blipFill>
          <a:blip r:embed="rId3">
            <a:alphaModFix/>
          </a:blip>
          <a:stretch>
            <a:fillRect/>
          </a:stretch>
        </p:blipFill>
        <p:spPr>
          <a:xfrm>
            <a:off x="157075" y="3296800"/>
            <a:ext cx="2508200" cy="1846699"/>
          </a:xfrm>
          <a:prstGeom prst="rect">
            <a:avLst/>
          </a:prstGeom>
          <a:noFill/>
          <a:ln>
            <a:noFill/>
          </a:ln>
        </p:spPr>
      </p:pic>
      <p:sp>
        <p:nvSpPr>
          <p:cNvPr id="153" name="Google Shape;153;p24"/>
          <p:cNvSpPr/>
          <p:nvPr/>
        </p:nvSpPr>
        <p:spPr>
          <a:xfrm>
            <a:off x="2838600" y="3623425"/>
            <a:ext cx="360600" cy="3450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4"/>
          <p:cNvSpPr/>
          <p:nvPr/>
        </p:nvSpPr>
        <p:spPr>
          <a:xfrm>
            <a:off x="3748100" y="4352575"/>
            <a:ext cx="407700" cy="423300"/>
          </a:xfrm>
          <a:prstGeom prst="ellipse">
            <a:avLst/>
          </a:prstGeom>
          <a:solidFill>
            <a:srgbClr val="741B4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4"/>
          <p:cNvSpPr/>
          <p:nvPr/>
        </p:nvSpPr>
        <p:spPr>
          <a:xfrm>
            <a:off x="4830225" y="3623425"/>
            <a:ext cx="360600" cy="345000"/>
          </a:xfrm>
          <a:prstGeom prst="ellipse">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4"/>
          <p:cNvSpPr/>
          <p:nvPr/>
        </p:nvSpPr>
        <p:spPr>
          <a:xfrm>
            <a:off x="5755400" y="4391725"/>
            <a:ext cx="360600" cy="345000"/>
          </a:xfrm>
          <a:prstGeom prst="ellipse">
            <a:avLst/>
          </a:prstGeom>
          <a:solidFill>
            <a:srgbClr val="4C11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4400">
                <a:highlight>
                  <a:srgbClr val="9FC5E8"/>
                </a:highlight>
              </a:rPr>
              <a:t>Propósitos</a:t>
            </a:r>
            <a:r>
              <a:rPr lang="es" sz="4400">
                <a:highlight>
                  <a:srgbClr val="9FC5E8"/>
                </a:highlight>
              </a:rPr>
              <a:t> para la </a:t>
            </a:r>
            <a:r>
              <a:rPr lang="es" sz="4400">
                <a:highlight>
                  <a:srgbClr val="9FC5E8"/>
                </a:highlight>
              </a:rPr>
              <a:t>educación</a:t>
            </a:r>
            <a:r>
              <a:rPr lang="es" sz="4400">
                <a:highlight>
                  <a:srgbClr val="9FC5E8"/>
                </a:highlight>
              </a:rPr>
              <a:t> preescolar </a:t>
            </a:r>
            <a:endParaRPr sz="4400">
              <a:highlight>
                <a:srgbClr val="9FC5E8"/>
              </a:highlight>
            </a:endParaRPr>
          </a:p>
        </p:txBody>
      </p:sp>
      <p:sp>
        <p:nvSpPr>
          <p:cNvPr id="162" name="Google Shape;162;p25"/>
          <p:cNvSpPr txBox="1"/>
          <p:nvPr>
            <p:ph idx="1" type="body"/>
          </p:nvPr>
        </p:nvSpPr>
        <p:spPr>
          <a:xfrm>
            <a:off x="311700" y="1860750"/>
            <a:ext cx="3978600" cy="1572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s" sz="1500">
                <a:solidFill>
                  <a:srgbClr val="1155CC"/>
                </a:solidFill>
              </a:rPr>
              <a:t>Adquirir</a:t>
            </a:r>
            <a:r>
              <a:rPr lang="es" sz="1500">
                <a:solidFill>
                  <a:srgbClr val="000000"/>
                </a:solidFill>
              </a:rPr>
              <a:t> confianza para expresarse, dialogar y conversar en su lengua; mejorar su capacidad de escucha y enriquecer su lenguaje oral al comunicarse en situaciones variadas</a:t>
            </a:r>
            <a:endParaRPr sz="1500">
              <a:solidFill>
                <a:srgbClr val="000000"/>
              </a:solidFill>
            </a:endParaRPr>
          </a:p>
        </p:txBody>
      </p:sp>
      <p:sp>
        <p:nvSpPr>
          <p:cNvPr id="163" name="Google Shape;163;p25"/>
          <p:cNvSpPr txBox="1"/>
          <p:nvPr>
            <p:ph idx="1" type="body"/>
          </p:nvPr>
        </p:nvSpPr>
        <p:spPr>
          <a:xfrm>
            <a:off x="4572000" y="1860750"/>
            <a:ext cx="4360800" cy="15723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s" sz="1500">
                <a:solidFill>
                  <a:srgbClr val="1155CC"/>
                </a:solidFill>
              </a:rPr>
              <a:t>Desarrollar</a:t>
            </a:r>
            <a:r>
              <a:rPr lang="es" sz="1500">
                <a:solidFill>
                  <a:srgbClr val="000000"/>
                </a:solidFill>
              </a:rPr>
              <a:t> interés y gusto por la lectura, usar diversos tipos de texto e identificar para qué sirven; iniciarse en la práctica de la escritura y reconocer algunas propiedades del sistema de escritura</a:t>
            </a:r>
            <a:r>
              <a:rPr b="1" lang="es" sz="1500">
                <a:solidFill>
                  <a:srgbClr val="1155CC"/>
                </a:solidFill>
              </a:rPr>
              <a:t> </a:t>
            </a:r>
            <a:endParaRPr sz="1500">
              <a:solidFill>
                <a:srgbClr val="000000"/>
              </a:solidFill>
            </a:endParaRPr>
          </a:p>
        </p:txBody>
      </p:sp>
      <p:pic>
        <p:nvPicPr>
          <p:cNvPr id="164" name="Google Shape;164;p25"/>
          <p:cNvPicPr preferRelativeResize="0"/>
          <p:nvPr/>
        </p:nvPicPr>
        <p:blipFill>
          <a:blip r:embed="rId3">
            <a:alphaModFix/>
          </a:blip>
          <a:stretch>
            <a:fillRect/>
          </a:stretch>
        </p:blipFill>
        <p:spPr>
          <a:xfrm rot="-5400000">
            <a:off x="5819463" y="947638"/>
            <a:ext cx="694050" cy="930525"/>
          </a:xfrm>
          <a:prstGeom prst="rect">
            <a:avLst/>
          </a:prstGeom>
          <a:noFill/>
          <a:ln>
            <a:noFill/>
          </a:ln>
        </p:spPr>
      </p:pic>
      <p:pic>
        <p:nvPicPr>
          <p:cNvPr id="165" name="Google Shape;165;p25"/>
          <p:cNvPicPr preferRelativeResize="0"/>
          <p:nvPr/>
        </p:nvPicPr>
        <p:blipFill>
          <a:blip r:embed="rId3">
            <a:alphaModFix/>
          </a:blip>
          <a:stretch>
            <a:fillRect/>
          </a:stretch>
        </p:blipFill>
        <p:spPr>
          <a:xfrm rot="934504">
            <a:off x="2241263" y="947638"/>
            <a:ext cx="694050" cy="930524"/>
          </a:xfrm>
          <a:prstGeom prst="rect">
            <a:avLst/>
          </a:prstGeom>
          <a:noFill/>
          <a:ln>
            <a:noFill/>
          </a:ln>
        </p:spPr>
      </p:pic>
      <p:pic>
        <p:nvPicPr>
          <p:cNvPr id="166" name="Google Shape;166;p25"/>
          <p:cNvPicPr preferRelativeResize="0"/>
          <p:nvPr/>
        </p:nvPicPr>
        <p:blipFill>
          <a:blip r:embed="rId4">
            <a:alphaModFix/>
          </a:blip>
          <a:stretch>
            <a:fillRect/>
          </a:stretch>
        </p:blipFill>
        <p:spPr>
          <a:xfrm>
            <a:off x="1173300" y="3631425"/>
            <a:ext cx="2255400" cy="1512075"/>
          </a:xfrm>
          <a:prstGeom prst="rect">
            <a:avLst/>
          </a:prstGeom>
          <a:noFill/>
          <a:ln>
            <a:noFill/>
          </a:ln>
        </p:spPr>
      </p:pic>
      <p:pic>
        <p:nvPicPr>
          <p:cNvPr id="167" name="Google Shape;167;p25"/>
          <p:cNvPicPr preferRelativeResize="0"/>
          <p:nvPr/>
        </p:nvPicPr>
        <p:blipFill>
          <a:blip r:embed="rId5">
            <a:alphaModFix/>
          </a:blip>
          <a:stretch>
            <a:fillRect/>
          </a:stretch>
        </p:blipFill>
        <p:spPr>
          <a:xfrm>
            <a:off x="5931200" y="3631425"/>
            <a:ext cx="2050525" cy="1306175"/>
          </a:xfrm>
          <a:prstGeom prst="rect">
            <a:avLst/>
          </a:prstGeom>
          <a:noFill/>
          <a:ln>
            <a:noFill/>
          </a:ln>
        </p:spPr>
      </p:pic>
      <p:pic>
        <p:nvPicPr>
          <p:cNvPr id="168" name="Google Shape;168;p25"/>
          <p:cNvPicPr preferRelativeResize="0"/>
          <p:nvPr/>
        </p:nvPicPr>
        <p:blipFill>
          <a:blip r:embed="rId6">
            <a:alphaModFix/>
          </a:blip>
          <a:stretch>
            <a:fillRect/>
          </a:stretch>
        </p:blipFill>
        <p:spPr>
          <a:xfrm>
            <a:off x="7941275" y="195368"/>
            <a:ext cx="991525" cy="995950"/>
          </a:xfrm>
          <a:prstGeom prst="rect">
            <a:avLst/>
          </a:prstGeom>
          <a:noFill/>
          <a:ln>
            <a:noFill/>
          </a:ln>
        </p:spPr>
      </p:pic>
      <p:pic>
        <p:nvPicPr>
          <p:cNvPr id="169" name="Google Shape;169;p25"/>
          <p:cNvPicPr preferRelativeResize="0"/>
          <p:nvPr/>
        </p:nvPicPr>
        <p:blipFill>
          <a:blip r:embed="rId6">
            <a:alphaModFix/>
          </a:blip>
          <a:stretch>
            <a:fillRect/>
          </a:stretch>
        </p:blipFill>
        <p:spPr>
          <a:xfrm>
            <a:off x="181775" y="195368"/>
            <a:ext cx="991525" cy="995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00FFFF"/>
                </a:highlight>
              </a:rPr>
              <a:t>Lenguaje y </a:t>
            </a:r>
            <a:r>
              <a:rPr lang="es">
                <a:highlight>
                  <a:srgbClr val="00FFFF"/>
                </a:highlight>
              </a:rPr>
              <a:t>comunicación</a:t>
            </a:r>
            <a:r>
              <a:rPr lang="es">
                <a:highlight>
                  <a:srgbClr val="00FFFF"/>
                </a:highlight>
              </a:rPr>
              <a:t>. Enfoque </a:t>
            </a:r>
            <a:r>
              <a:rPr lang="es">
                <a:highlight>
                  <a:srgbClr val="00FFFF"/>
                </a:highlight>
              </a:rPr>
              <a:t>pedagógico</a:t>
            </a:r>
            <a:r>
              <a:rPr lang="es">
                <a:highlight>
                  <a:srgbClr val="D9D2E9"/>
                </a:highlight>
              </a:rPr>
              <a:t> </a:t>
            </a:r>
            <a:endParaRPr>
              <a:highlight>
                <a:srgbClr val="D9D2E9"/>
              </a:highlight>
            </a:endParaRPr>
          </a:p>
        </p:txBody>
      </p:sp>
      <p:sp>
        <p:nvSpPr>
          <p:cNvPr id="175" name="Google Shape;175;p26"/>
          <p:cNvSpPr txBox="1"/>
          <p:nvPr>
            <p:ph idx="1" type="body"/>
          </p:nvPr>
        </p:nvSpPr>
        <p:spPr>
          <a:xfrm>
            <a:off x="311700" y="1281900"/>
            <a:ext cx="3146100" cy="3340200"/>
          </a:xfrm>
          <a:prstGeom prst="rect">
            <a:avLst/>
          </a:prstGeom>
          <a:ln cap="flat" cmpd="sng" w="76200">
            <a:solidFill>
              <a:srgbClr val="00FFFF"/>
            </a:solidFill>
            <a:prstDash val="lgDash"/>
            <a:round/>
            <a:headEnd len="sm" w="sm" type="none"/>
            <a:tailEnd len="sm" w="sm" type="none"/>
          </a:ln>
        </p:spPr>
        <p:txBody>
          <a:bodyPr anchorCtr="0" anchor="t" bIns="91425" lIns="91425" spcFirstLastPara="1" rIns="91425" wrap="square" tIns="91425">
            <a:noAutofit/>
          </a:bodyPr>
          <a:lstStyle/>
          <a:p>
            <a:pPr indent="0" lvl="0" marL="0" rtl="0" algn="just">
              <a:spcBef>
                <a:spcPts val="1200"/>
              </a:spcBef>
              <a:spcAft>
                <a:spcPts val="0"/>
              </a:spcAft>
              <a:buNone/>
            </a:pPr>
            <a:r>
              <a:rPr lang="es" sz="1400">
                <a:solidFill>
                  <a:srgbClr val="000000"/>
                </a:solidFill>
              </a:rPr>
              <a:t>Este campo se enfoca en que los niños gradualmente logren expresar ideas cada vez más completas acerca de sus sentimientos, opiniones o percepciones, por medio de experiencias de aprendizaje que favorezcan el intercambio oral intencionado con la docente y sus compañeros de grupo.</a:t>
            </a:r>
            <a:endParaRPr sz="1400">
              <a:solidFill>
                <a:srgbClr val="000000"/>
              </a:solidFill>
            </a:endParaRPr>
          </a:p>
          <a:p>
            <a:pPr indent="0" lvl="0" marL="0" rtl="0" algn="l">
              <a:spcBef>
                <a:spcPts val="1200"/>
              </a:spcBef>
              <a:spcAft>
                <a:spcPts val="1600"/>
              </a:spcAft>
              <a:buNone/>
            </a:pPr>
            <a:r>
              <a:t/>
            </a:r>
            <a:endParaRPr/>
          </a:p>
        </p:txBody>
      </p:sp>
      <p:sp>
        <p:nvSpPr>
          <p:cNvPr id="176" name="Google Shape;176;p26"/>
          <p:cNvSpPr txBox="1"/>
          <p:nvPr>
            <p:ph idx="1" type="body"/>
          </p:nvPr>
        </p:nvSpPr>
        <p:spPr>
          <a:xfrm>
            <a:off x="5582800" y="1281900"/>
            <a:ext cx="3146100" cy="3340200"/>
          </a:xfrm>
          <a:prstGeom prst="rect">
            <a:avLst/>
          </a:prstGeom>
          <a:ln cap="flat" cmpd="sng" w="76200">
            <a:solidFill>
              <a:srgbClr val="00FFFF"/>
            </a:solidFill>
            <a:prstDash val="lgDash"/>
            <a:round/>
            <a:headEnd len="sm" w="sm" type="none"/>
            <a:tailEnd len="sm" w="sm" type="none"/>
          </a:ln>
        </p:spPr>
        <p:txBody>
          <a:bodyPr anchorCtr="0" anchor="t" bIns="91425" lIns="91425" spcFirstLastPara="1" rIns="91425" wrap="square" tIns="91425">
            <a:noAutofit/>
          </a:bodyPr>
          <a:lstStyle/>
          <a:p>
            <a:pPr indent="0" lvl="0" marL="0" rtl="0" algn="just">
              <a:spcBef>
                <a:spcPts val="1200"/>
              </a:spcBef>
              <a:spcAft>
                <a:spcPts val="0"/>
              </a:spcAft>
              <a:buNone/>
            </a:pPr>
            <a:r>
              <a:rPr lang="es" sz="1400">
                <a:solidFill>
                  <a:srgbClr val="000000"/>
                </a:solidFill>
              </a:rPr>
              <a:t>También se pretende la aproximación de los niños a la lectura y la escritura a partir de la exploración y producción de textos escritos como acercamiento a la cultura escrita, de modo que comprendan que se escribe y se lee con intenciones.</a:t>
            </a:r>
            <a:endParaRPr sz="1400">
              <a:solidFill>
                <a:srgbClr val="000000"/>
              </a:solidFill>
            </a:endParaRPr>
          </a:p>
          <a:p>
            <a:pPr indent="0" lvl="0" marL="0" rtl="0" algn="l">
              <a:spcBef>
                <a:spcPts val="1200"/>
              </a:spcBef>
              <a:spcAft>
                <a:spcPts val="1600"/>
              </a:spcAft>
              <a:buNone/>
            </a:pPr>
            <a:r>
              <a:t/>
            </a:r>
            <a:endParaRPr/>
          </a:p>
        </p:txBody>
      </p:sp>
      <p:sp>
        <p:nvSpPr>
          <p:cNvPr id="177" name="Google Shape;177;p26"/>
          <p:cNvSpPr/>
          <p:nvPr/>
        </p:nvSpPr>
        <p:spPr>
          <a:xfrm>
            <a:off x="3772650" y="2230950"/>
            <a:ext cx="1598700" cy="681600"/>
          </a:xfrm>
          <a:prstGeom prst="rightArrow">
            <a:avLst>
              <a:gd fmla="val 50000" name="adj1"/>
              <a:gd fmla="val 50000" name="adj2"/>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197925" y="9940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F4CCCC"/>
                </a:highlight>
              </a:rPr>
              <a:t>Descripción</a:t>
            </a:r>
            <a:r>
              <a:rPr lang="es">
                <a:highlight>
                  <a:srgbClr val="F4CCCC"/>
                </a:highlight>
              </a:rPr>
              <a:t> de organizadores curriculares :)</a:t>
            </a:r>
            <a:r>
              <a:rPr lang="es"/>
              <a:t> </a:t>
            </a:r>
            <a:endParaRPr/>
          </a:p>
        </p:txBody>
      </p:sp>
      <p:sp>
        <p:nvSpPr>
          <p:cNvPr id="183" name="Google Shape;183;p27"/>
          <p:cNvSpPr txBox="1"/>
          <p:nvPr>
            <p:ph idx="1" type="body"/>
          </p:nvPr>
        </p:nvSpPr>
        <p:spPr>
          <a:xfrm>
            <a:off x="71400" y="1028700"/>
            <a:ext cx="5367000" cy="3972900"/>
          </a:xfrm>
          <a:prstGeom prst="rect">
            <a:avLst/>
          </a:prstGeom>
          <a:ln cap="flat" cmpd="sng" w="381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b="1" lang="es" sz="1200">
                <a:solidFill>
                  <a:srgbClr val="FF00FF"/>
                </a:solidFill>
              </a:rPr>
              <a:t>Oralidad:</a:t>
            </a:r>
            <a:r>
              <a:rPr lang="es" sz="1200">
                <a:solidFill>
                  <a:srgbClr val="000000"/>
                </a:solidFill>
              </a:rPr>
              <a:t>Conversar, narrar, describir y explicar son formas de usar el lenguaje que permiten la participación social, así como organizar el pensamiento para comprender y darse a entender.</a:t>
            </a:r>
            <a:endParaRPr sz="1200">
              <a:solidFill>
                <a:srgbClr val="000000"/>
              </a:solidFill>
            </a:endParaRPr>
          </a:p>
          <a:p>
            <a:pPr indent="0" lvl="0" marL="0" rtl="0" algn="just">
              <a:spcBef>
                <a:spcPts val="1600"/>
              </a:spcBef>
              <a:spcAft>
                <a:spcPts val="0"/>
              </a:spcAft>
              <a:buNone/>
            </a:pPr>
            <a:r>
              <a:rPr b="1" lang="es" sz="1200">
                <a:solidFill>
                  <a:srgbClr val="FF00FF"/>
                </a:solidFill>
              </a:rPr>
              <a:t>Estudio:</a:t>
            </a:r>
            <a:r>
              <a:rPr lang="es" sz="1200">
                <a:solidFill>
                  <a:srgbClr val="000000"/>
                </a:solidFill>
              </a:rPr>
              <a:t>Búsqueda, el análisis y el registro de información, así como intercambios orales y escritos de esta.</a:t>
            </a:r>
            <a:endParaRPr sz="1200">
              <a:solidFill>
                <a:srgbClr val="000000"/>
              </a:solidFill>
            </a:endParaRPr>
          </a:p>
          <a:p>
            <a:pPr indent="0" lvl="0" marL="0" rtl="0" algn="just">
              <a:spcBef>
                <a:spcPts val="1600"/>
              </a:spcBef>
              <a:spcAft>
                <a:spcPts val="0"/>
              </a:spcAft>
              <a:buNone/>
            </a:pPr>
            <a:r>
              <a:rPr b="1" lang="es" sz="1200">
                <a:solidFill>
                  <a:srgbClr val="FF00FF"/>
                </a:solidFill>
              </a:rPr>
              <a:t>Literatura:</a:t>
            </a:r>
            <a:r>
              <a:rPr lang="es" sz="1200">
                <a:solidFill>
                  <a:srgbClr val="000000"/>
                </a:solidFill>
              </a:rPr>
              <a:t>Producción, interpretación e intercambio de cuentos, fábulas, poemas, leyendas, juegos literarios, textos dramáticos y de la tradición oral.</a:t>
            </a:r>
            <a:endParaRPr sz="1200">
              <a:solidFill>
                <a:srgbClr val="000000"/>
              </a:solidFill>
            </a:endParaRPr>
          </a:p>
          <a:p>
            <a:pPr indent="0" lvl="0" marL="0" rtl="0" algn="just">
              <a:spcBef>
                <a:spcPts val="1600"/>
              </a:spcBef>
              <a:spcAft>
                <a:spcPts val="1600"/>
              </a:spcAft>
              <a:buNone/>
            </a:pPr>
            <a:r>
              <a:rPr b="1" lang="es" sz="1200">
                <a:solidFill>
                  <a:srgbClr val="FF00FF"/>
                </a:solidFill>
              </a:rPr>
              <a:t>Participación Social:</a:t>
            </a:r>
            <a:r>
              <a:rPr lang="es" sz="1200">
                <a:solidFill>
                  <a:srgbClr val="000000"/>
                </a:solidFill>
              </a:rPr>
              <a:t> se refiere a la producción e interpretación de textos de uso cotidiano en ambientes alfabetizados vinculados con la vida social como recados, invitaciones, felicitaciones, instructivos y señalamientos.</a:t>
            </a:r>
            <a:endParaRPr sz="1200">
              <a:solidFill>
                <a:srgbClr val="000000"/>
              </a:solidFill>
            </a:endParaRPr>
          </a:p>
        </p:txBody>
      </p:sp>
      <p:pic>
        <p:nvPicPr>
          <p:cNvPr id="184" name="Google Shape;184;p27"/>
          <p:cNvPicPr preferRelativeResize="0"/>
          <p:nvPr/>
        </p:nvPicPr>
        <p:blipFill>
          <a:blip r:embed="rId3">
            <a:alphaModFix/>
          </a:blip>
          <a:stretch>
            <a:fillRect/>
          </a:stretch>
        </p:blipFill>
        <p:spPr>
          <a:xfrm>
            <a:off x="5517950" y="1000950"/>
            <a:ext cx="3436600" cy="402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8"/>
          <p:cNvSpPr txBox="1"/>
          <p:nvPr>
            <p:ph type="title"/>
          </p:nvPr>
        </p:nvSpPr>
        <p:spPr>
          <a:xfrm>
            <a:off x="1315300" y="194925"/>
            <a:ext cx="8031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4800"/>
              <a:t>Aprendizajes Esperados para preescolar </a:t>
            </a:r>
            <a:endParaRPr sz="4800"/>
          </a:p>
        </p:txBody>
      </p:sp>
      <p:pic>
        <p:nvPicPr>
          <p:cNvPr id="190" name="Google Shape;190;p28"/>
          <p:cNvPicPr preferRelativeResize="0"/>
          <p:nvPr/>
        </p:nvPicPr>
        <p:blipFill rotWithShape="1">
          <a:blip r:embed="rId3">
            <a:alphaModFix/>
          </a:blip>
          <a:srcRect b="45664" l="24686" r="26127" t="23322"/>
          <a:stretch/>
        </p:blipFill>
        <p:spPr>
          <a:xfrm>
            <a:off x="172775" y="1036000"/>
            <a:ext cx="8781573" cy="396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9"/>
          <p:cNvPicPr preferRelativeResize="0"/>
          <p:nvPr/>
        </p:nvPicPr>
        <p:blipFill rotWithShape="1">
          <a:blip r:embed="rId3">
            <a:alphaModFix/>
          </a:blip>
          <a:srcRect b="10822" l="24287" r="26516" t="21792"/>
          <a:stretch/>
        </p:blipFill>
        <p:spPr>
          <a:xfrm>
            <a:off x="0" y="0"/>
            <a:ext cx="9144001"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311700" y="0"/>
            <a:ext cx="53400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highlight>
                  <a:srgbClr val="000000"/>
                </a:highlight>
              </a:rPr>
              <a:t>Orientaciones </a:t>
            </a:r>
            <a:r>
              <a:rPr lang="es">
                <a:solidFill>
                  <a:srgbClr val="FFFFFF"/>
                </a:solidFill>
                <a:highlight>
                  <a:srgbClr val="000000"/>
                </a:highlight>
              </a:rPr>
              <a:t>didácticas</a:t>
            </a:r>
            <a:r>
              <a:rPr lang="es">
                <a:solidFill>
                  <a:srgbClr val="FFFFFF"/>
                </a:solidFill>
                <a:highlight>
                  <a:srgbClr val="000000"/>
                </a:highlight>
              </a:rPr>
              <a:t> </a:t>
            </a:r>
            <a:endParaRPr>
              <a:solidFill>
                <a:srgbClr val="FFFFFF"/>
              </a:solidFill>
              <a:highlight>
                <a:srgbClr val="000000"/>
              </a:highlight>
            </a:endParaRPr>
          </a:p>
        </p:txBody>
      </p:sp>
      <p:sp>
        <p:nvSpPr>
          <p:cNvPr id="201" name="Google Shape;201;p30"/>
          <p:cNvSpPr txBox="1"/>
          <p:nvPr>
            <p:ph idx="1" type="body"/>
          </p:nvPr>
        </p:nvSpPr>
        <p:spPr>
          <a:xfrm>
            <a:off x="311700" y="2020225"/>
            <a:ext cx="4422900" cy="254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500">
                <a:solidFill>
                  <a:srgbClr val="000000"/>
                </a:solidFill>
              </a:rPr>
              <a:t>El lenguaje se emplea con propósitos definidos y en contextos diversos. Al interactuar y comunicarse con otros, se usa cierto vocabulario, movimientos, posturas y gestos corporales; se tratan ciertos temas, dependiendo del propósito y las personas involucradas en la interacción</a:t>
            </a:r>
            <a:endParaRPr sz="1500">
              <a:solidFill>
                <a:srgbClr val="000000"/>
              </a:solidFill>
            </a:endParaRPr>
          </a:p>
        </p:txBody>
      </p:sp>
      <p:sp>
        <p:nvSpPr>
          <p:cNvPr id="202" name="Google Shape;202;p30"/>
          <p:cNvSpPr txBox="1"/>
          <p:nvPr>
            <p:ph type="title"/>
          </p:nvPr>
        </p:nvSpPr>
        <p:spPr>
          <a:xfrm>
            <a:off x="5746800" y="338325"/>
            <a:ext cx="33972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D9D9D9"/>
                </a:highlight>
              </a:rPr>
              <a:t>tipos de experiencias</a:t>
            </a:r>
            <a:endParaRPr>
              <a:highlight>
                <a:srgbClr val="D9D9D9"/>
              </a:highlight>
            </a:endParaRPr>
          </a:p>
        </p:txBody>
      </p:sp>
      <p:sp>
        <p:nvSpPr>
          <p:cNvPr id="203" name="Google Shape;203;p30"/>
          <p:cNvSpPr/>
          <p:nvPr/>
        </p:nvSpPr>
        <p:spPr>
          <a:xfrm rot="1106097">
            <a:off x="5096761" y="247825"/>
            <a:ext cx="640361" cy="556877"/>
          </a:xfrm>
          <a:prstGeom prst="stripedRightArrow">
            <a:avLst>
              <a:gd fmla="val 50000" name="adj1"/>
              <a:gd fmla="val 50000"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0"/>
          <p:cNvSpPr txBox="1"/>
          <p:nvPr>
            <p:ph type="title"/>
          </p:nvPr>
        </p:nvSpPr>
        <p:spPr>
          <a:xfrm>
            <a:off x="1041100" y="1010100"/>
            <a:ext cx="16359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9FC5E8"/>
                </a:highlight>
              </a:rPr>
              <a:t>oralidad</a:t>
            </a:r>
            <a:endParaRPr>
              <a:highlight>
                <a:srgbClr val="9FC5E8"/>
              </a:highlight>
            </a:endParaRPr>
          </a:p>
        </p:txBody>
      </p:sp>
      <p:pic>
        <p:nvPicPr>
          <p:cNvPr id="205" name="Google Shape;205;p30"/>
          <p:cNvPicPr preferRelativeResize="0"/>
          <p:nvPr/>
        </p:nvPicPr>
        <p:blipFill>
          <a:blip r:embed="rId3">
            <a:alphaModFix/>
          </a:blip>
          <a:stretch>
            <a:fillRect/>
          </a:stretch>
        </p:blipFill>
        <p:spPr>
          <a:xfrm>
            <a:off x="2776150" y="1045225"/>
            <a:ext cx="2540875" cy="975000"/>
          </a:xfrm>
          <a:prstGeom prst="rect">
            <a:avLst/>
          </a:prstGeom>
          <a:noFill/>
          <a:ln>
            <a:noFill/>
          </a:ln>
        </p:spPr>
      </p:pic>
      <p:sp>
        <p:nvSpPr>
          <p:cNvPr id="206" name="Google Shape;206;p30"/>
          <p:cNvSpPr/>
          <p:nvPr/>
        </p:nvSpPr>
        <p:spPr>
          <a:xfrm rot="5400000">
            <a:off x="7058891" y="1267815"/>
            <a:ext cx="640200" cy="556800"/>
          </a:xfrm>
          <a:prstGeom prst="stripedRightArrow">
            <a:avLst>
              <a:gd fmla="val 50000" name="adj1"/>
              <a:gd fmla="val 50000" name="adj2"/>
            </a:avLst>
          </a:prstGeom>
          <a:solidFill>
            <a:srgbClr val="999999"/>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0"/>
          <p:cNvSpPr txBox="1"/>
          <p:nvPr/>
        </p:nvSpPr>
        <p:spPr>
          <a:xfrm>
            <a:off x="5106325" y="1953125"/>
            <a:ext cx="3963300" cy="2602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Source Code Pro"/>
              <a:buChar char="●"/>
            </a:pPr>
            <a:r>
              <a:rPr lang="es">
                <a:latin typeface="Source Code Pro"/>
                <a:ea typeface="Source Code Pro"/>
                <a:cs typeface="Source Code Pro"/>
                <a:sym typeface="Source Code Pro"/>
              </a:rPr>
              <a:t>Dialogar y conversar</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s">
                <a:latin typeface="Source Code Pro"/>
                <a:ea typeface="Source Code Pro"/>
                <a:cs typeface="Source Code Pro"/>
                <a:sym typeface="Source Code Pro"/>
              </a:rPr>
              <a:t>Narrar con coherencia y secuencia lógica según el propósito del </a:t>
            </a:r>
            <a:r>
              <a:rPr lang="es">
                <a:latin typeface="Source Code Pro"/>
                <a:ea typeface="Source Code Pro"/>
                <a:cs typeface="Source Code Pro"/>
                <a:sym typeface="Source Code Pro"/>
              </a:rPr>
              <a:t>intercambio</a:t>
            </a:r>
            <a:r>
              <a:rPr lang="es">
                <a:latin typeface="Source Code Pro"/>
                <a:ea typeface="Source Code Pro"/>
                <a:cs typeface="Source Code Pro"/>
                <a:sym typeface="Source Code Pro"/>
              </a:rPr>
              <a:t> y lo que se quiere dar a conocer</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s">
                <a:latin typeface="Source Code Pro"/>
                <a:ea typeface="Source Code Pro"/>
                <a:cs typeface="Source Code Pro"/>
                <a:sym typeface="Source Code Pro"/>
              </a:rPr>
              <a:t>D</a:t>
            </a:r>
            <a:r>
              <a:rPr lang="es">
                <a:latin typeface="Source Code Pro"/>
                <a:ea typeface="Source Code Pro"/>
                <a:cs typeface="Source Code Pro"/>
                <a:sym typeface="Source Code Pro"/>
              </a:rPr>
              <a:t>escribir y explicar cómo es, cómo ocurrió o cómo funciona algo ordenando las ideas para que los demás comprendan</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s">
                <a:latin typeface="Source Code Pro"/>
                <a:ea typeface="Source Code Pro"/>
                <a:cs typeface="Source Code Pro"/>
                <a:sym typeface="Source Code Pro"/>
              </a:rPr>
              <a:t>Recibir, dar, consultar y relacionar información de diversas fuentes. Compartir lo que conoce</a:t>
            </a:r>
            <a:endParaRPr>
              <a:latin typeface="Source Code Pro"/>
              <a:ea typeface="Source Code Pro"/>
              <a:cs typeface="Source Code Pro"/>
              <a:sym typeface="Source Code Pro"/>
            </a:endParaRPr>
          </a:p>
          <a:p>
            <a:pPr indent="-317500" lvl="0" marL="457200" rtl="0" algn="l">
              <a:spcBef>
                <a:spcPts val="0"/>
              </a:spcBef>
              <a:spcAft>
                <a:spcPts val="0"/>
              </a:spcAft>
              <a:buSzPts val="1400"/>
              <a:buFont typeface="Source Code Pro"/>
              <a:buChar char="●"/>
            </a:pPr>
            <a:r>
              <a:rPr lang="es">
                <a:latin typeface="Source Code Pro"/>
                <a:ea typeface="Source Code Pro"/>
                <a:cs typeface="Source Code Pro"/>
                <a:sym typeface="Source Code Pro"/>
              </a:rPr>
              <a:t>Jugar con el lenguaje.</a:t>
            </a:r>
            <a:endParaRPr>
              <a:latin typeface="Source Code Pro"/>
              <a:ea typeface="Source Code Pro"/>
              <a:cs typeface="Source Code Pro"/>
              <a:sym typeface="Source Code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00FFFF"/>
                </a:highlight>
              </a:rPr>
              <a:t>Comprensión de textos</a:t>
            </a:r>
            <a:r>
              <a:rPr lang="es">
                <a:highlight>
                  <a:srgbClr val="D9D2E9"/>
                </a:highlight>
              </a:rPr>
              <a:t> </a:t>
            </a:r>
            <a:endParaRPr>
              <a:highlight>
                <a:srgbClr val="D9D2E9"/>
              </a:highlight>
            </a:endParaRPr>
          </a:p>
        </p:txBody>
      </p:sp>
      <p:sp>
        <p:nvSpPr>
          <p:cNvPr id="213" name="Google Shape;213;p31"/>
          <p:cNvSpPr txBox="1"/>
          <p:nvPr>
            <p:ph idx="1" type="body"/>
          </p:nvPr>
        </p:nvSpPr>
        <p:spPr>
          <a:xfrm>
            <a:off x="311700" y="1093850"/>
            <a:ext cx="2848800" cy="20682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 sz="1400">
                <a:solidFill>
                  <a:srgbClr val="000000"/>
                </a:solidFill>
              </a:rPr>
              <a:t>Es fundamental que en la escuela se lean y escriban textos con intenciones; es decir, hay que usar los textos como se hace socialmente.</a:t>
            </a:r>
            <a:endParaRPr sz="1400">
              <a:solidFill>
                <a:srgbClr val="000000"/>
              </a:solidFill>
            </a:endParaRPr>
          </a:p>
          <a:p>
            <a:pPr indent="0" lvl="0" marL="0" rtl="0" algn="l">
              <a:spcBef>
                <a:spcPts val="1200"/>
              </a:spcBef>
              <a:spcAft>
                <a:spcPts val="1600"/>
              </a:spcAft>
              <a:buNone/>
            </a:pPr>
            <a:r>
              <a:t/>
            </a:r>
            <a:endParaRPr/>
          </a:p>
        </p:txBody>
      </p:sp>
      <p:sp>
        <p:nvSpPr>
          <p:cNvPr id="214" name="Google Shape;214;p31"/>
          <p:cNvSpPr txBox="1"/>
          <p:nvPr>
            <p:ph idx="1" type="body"/>
          </p:nvPr>
        </p:nvSpPr>
        <p:spPr>
          <a:xfrm>
            <a:off x="5983500" y="292850"/>
            <a:ext cx="2848800" cy="28080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 sz="1400">
                <a:solidFill>
                  <a:srgbClr val="000000"/>
                </a:solidFill>
              </a:rPr>
              <a:t>También es fundamental acercar a los niños a diversos portadores de texto según las experiencias planteadas: hojear una enciclopedia, mirar un cartel, explorar una invitación, mirar las fotografías de una revista, etcétera.</a:t>
            </a:r>
            <a:endParaRPr sz="1400">
              <a:solidFill>
                <a:srgbClr val="000000"/>
              </a:solidFill>
            </a:endParaRPr>
          </a:p>
          <a:p>
            <a:pPr indent="0" lvl="0" marL="0" rtl="0" algn="l">
              <a:spcBef>
                <a:spcPts val="1200"/>
              </a:spcBef>
              <a:spcAft>
                <a:spcPts val="1600"/>
              </a:spcAft>
              <a:buNone/>
            </a:pPr>
            <a:r>
              <a:t/>
            </a:r>
            <a:endParaRPr/>
          </a:p>
        </p:txBody>
      </p:sp>
      <p:sp>
        <p:nvSpPr>
          <p:cNvPr id="215" name="Google Shape;215;p31"/>
          <p:cNvSpPr txBox="1"/>
          <p:nvPr>
            <p:ph idx="1" type="body"/>
          </p:nvPr>
        </p:nvSpPr>
        <p:spPr>
          <a:xfrm>
            <a:off x="1107900" y="3420750"/>
            <a:ext cx="6928200" cy="14502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 sz="1400">
                <a:solidFill>
                  <a:srgbClr val="000000"/>
                </a:solidFill>
              </a:rPr>
              <a:t>Leer en voz alta es una práctica frecuente en educación preescolar, principalmente con cuentos; sin embargo, es importante ampliar el acercamiento de los niños a la cultura escrita compartiendoles diversos textos, tanto narrativos como informativos, que pueden resultar de su interés.</a:t>
            </a:r>
            <a:endParaRPr sz="1400">
              <a:solidFill>
                <a:srgbClr val="000000"/>
              </a:solidFill>
            </a:endParaRPr>
          </a:p>
          <a:p>
            <a:pPr indent="0" lvl="0" marL="0" rtl="0" algn="l">
              <a:spcBef>
                <a:spcPts val="1200"/>
              </a:spcBef>
              <a:spcAft>
                <a:spcPts val="1600"/>
              </a:spcAft>
              <a:buNone/>
            </a:pPr>
            <a:r>
              <a:t/>
            </a:r>
            <a:endParaRPr/>
          </a:p>
        </p:txBody>
      </p:sp>
      <p:pic>
        <p:nvPicPr>
          <p:cNvPr id="216" name="Google Shape;216;p31"/>
          <p:cNvPicPr preferRelativeResize="0"/>
          <p:nvPr/>
        </p:nvPicPr>
        <p:blipFill>
          <a:blip r:embed="rId3">
            <a:alphaModFix/>
          </a:blip>
          <a:stretch>
            <a:fillRect/>
          </a:stretch>
        </p:blipFill>
        <p:spPr>
          <a:xfrm>
            <a:off x="3643825" y="1685575"/>
            <a:ext cx="1958250" cy="1735175"/>
          </a:xfrm>
          <a:prstGeom prst="rect">
            <a:avLst/>
          </a:prstGeom>
          <a:noFill/>
          <a:ln>
            <a:noFill/>
          </a:ln>
        </p:spPr>
      </p:pic>
      <p:cxnSp>
        <p:nvCxnSpPr>
          <p:cNvPr id="217" name="Google Shape;217;p31"/>
          <p:cNvCxnSpPr/>
          <p:nvPr/>
        </p:nvCxnSpPr>
        <p:spPr>
          <a:xfrm flipH="1" rot="10800000">
            <a:off x="3321575" y="694100"/>
            <a:ext cx="2640000" cy="756000"/>
          </a:xfrm>
          <a:prstGeom prst="bentConnector3">
            <a:avLst>
              <a:gd fmla="val 50000" name="adj1"/>
            </a:avLst>
          </a:prstGeom>
          <a:noFill/>
          <a:ln cap="flat" cmpd="sng" w="38100">
            <a:solidFill>
              <a:srgbClr val="D5A6BD"/>
            </a:solidFill>
            <a:prstDash val="solid"/>
            <a:round/>
            <a:headEnd len="med" w="med" type="none"/>
            <a:tailEnd len="med" w="med" type="triangle"/>
          </a:ln>
        </p:spPr>
      </p:cxnSp>
      <p:cxnSp>
        <p:nvCxnSpPr>
          <p:cNvPr id="218" name="Google Shape;218;p31"/>
          <p:cNvCxnSpPr>
            <a:stCxn id="214" idx="2"/>
            <a:endCxn id="215" idx="3"/>
          </p:cNvCxnSpPr>
          <p:nvPr/>
        </p:nvCxnSpPr>
        <p:spPr>
          <a:xfrm flipH="1" rot="-5400000">
            <a:off x="7199550" y="3309200"/>
            <a:ext cx="1044900" cy="628200"/>
          </a:xfrm>
          <a:prstGeom prst="bentConnector4">
            <a:avLst>
              <a:gd fmla="val 15308" name="adj1"/>
              <a:gd fmla="val 137906" name="adj2"/>
            </a:avLst>
          </a:prstGeom>
          <a:noFill/>
          <a:ln cap="flat" cmpd="sng" w="38100">
            <a:solidFill>
              <a:srgbClr val="D5A6BD"/>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246750" y="694050"/>
            <a:ext cx="8520600" cy="4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5100">
                <a:highlight>
                  <a:srgbClr val="A4C2F4"/>
                </a:highlight>
              </a:rPr>
              <a:t>presentación</a:t>
            </a:r>
            <a:endParaRPr sz="5100">
              <a:highlight>
                <a:srgbClr val="A4C2F4"/>
              </a:highlight>
            </a:endParaRPr>
          </a:p>
          <a:p>
            <a:pPr indent="0" lvl="0" marL="0" rtl="0" algn="ctr">
              <a:spcBef>
                <a:spcPts val="0"/>
              </a:spcBef>
              <a:spcAft>
                <a:spcPts val="0"/>
              </a:spcAft>
              <a:buNone/>
            </a:pPr>
            <a:r>
              <a:t/>
            </a:r>
            <a:endParaRPr sz="1200">
              <a:highlight>
                <a:srgbClr val="FFFFFF"/>
              </a:highlight>
              <a:latin typeface="Source Code Pro"/>
              <a:ea typeface="Source Code Pro"/>
              <a:cs typeface="Source Code Pro"/>
              <a:sym typeface="Source Code Pro"/>
            </a:endParaRPr>
          </a:p>
          <a:p>
            <a:pPr indent="0" lvl="0" marL="0" rtl="0" algn="ctr">
              <a:spcBef>
                <a:spcPts val="0"/>
              </a:spcBef>
              <a:spcAft>
                <a:spcPts val="0"/>
              </a:spcAft>
              <a:buNone/>
            </a:pPr>
            <a:r>
              <a:rPr lang="es" sz="1200">
                <a:highlight>
                  <a:srgbClr val="FFFFFF"/>
                </a:highlight>
                <a:latin typeface="Source Code Pro"/>
                <a:ea typeface="Source Code Pro"/>
                <a:cs typeface="Source Code Pro"/>
                <a:sym typeface="Source Code Pro"/>
              </a:rPr>
              <a:t> </a:t>
            </a:r>
            <a:endParaRPr sz="1200">
              <a:highlight>
                <a:srgbClr val="FFFFFF"/>
              </a:highlight>
              <a:latin typeface="Source Code Pro"/>
              <a:ea typeface="Source Code Pro"/>
              <a:cs typeface="Source Code Pro"/>
              <a:sym typeface="Source Code Pro"/>
            </a:endParaRPr>
          </a:p>
        </p:txBody>
      </p:sp>
      <p:sp>
        <p:nvSpPr>
          <p:cNvPr id="65" name="Google Shape;65;p14"/>
          <p:cNvSpPr txBox="1"/>
          <p:nvPr>
            <p:ph idx="1" type="subTitle"/>
          </p:nvPr>
        </p:nvSpPr>
        <p:spPr>
          <a:xfrm>
            <a:off x="415400" y="3890400"/>
            <a:ext cx="8520600" cy="70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a:t>Plan y programa de Estudios Aprendizajes Clave (2017)</a:t>
            </a:r>
            <a:endParaRPr/>
          </a:p>
        </p:txBody>
      </p:sp>
      <p:sp>
        <p:nvSpPr>
          <p:cNvPr id="66" name="Google Shape;66;p14"/>
          <p:cNvSpPr txBox="1"/>
          <p:nvPr/>
        </p:nvSpPr>
        <p:spPr>
          <a:xfrm>
            <a:off x="185900" y="1425300"/>
            <a:ext cx="8750100" cy="18342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Source Code Pro"/>
                <a:ea typeface="Source Code Pro"/>
                <a:cs typeface="Source Code Pro"/>
                <a:sym typeface="Source Code Pro"/>
              </a:rPr>
              <a:t>A continuación se presenta el análisis de Aprendizajes Clave en </a:t>
            </a:r>
            <a:r>
              <a:rPr lang="es">
                <a:latin typeface="Source Code Pro"/>
                <a:ea typeface="Source Code Pro"/>
                <a:cs typeface="Source Code Pro"/>
                <a:sym typeface="Source Code Pro"/>
              </a:rPr>
              <a:t>específico</a:t>
            </a:r>
            <a:r>
              <a:rPr lang="es">
                <a:latin typeface="Source Code Pro"/>
                <a:ea typeface="Source Code Pro"/>
                <a:cs typeface="Source Code Pro"/>
                <a:sym typeface="Source Code Pro"/>
              </a:rPr>
              <a:t> del campo formativo Académica de Lenguaje y Comunicación en Preescolar, en donde a grandes rasgos se presenta cada uno de los subtemas desarrollados en el plan. </a:t>
            </a:r>
            <a:endParaRPr>
              <a:latin typeface="Source Code Pro"/>
              <a:ea typeface="Source Code Pro"/>
              <a:cs typeface="Source Code Pro"/>
              <a:sym typeface="Source Code Pro"/>
            </a:endParaRPr>
          </a:p>
          <a:p>
            <a:pPr indent="0" lvl="0" marL="0" rtl="0" algn="ctr">
              <a:spcBef>
                <a:spcPts val="0"/>
              </a:spcBef>
              <a:spcAft>
                <a:spcPts val="0"/>
              </a:spcAft>
              <a:buNone/>
            </a:pPr>
            <a:r>
              <a:rPr lang="es">
                <a:latin typeface="Source Code Pro"/>
                <a:ea typeface="Source Code Pro"/>
                <a:cs typeface="Source Code Pro"/>
                <a:sym typeface="Source Code Pro"/>
              </a:rPr>
              <a:t>Este campo formativo  agrupa cinco asignaturas que son medulares para adquirir y desarrollar los conocimientos, actitudes y valores que permitan a los estudiantes seguir aprendiendo a lo largo de su vida y afrontar los retos que implica una sociedad diversa y en continuo cambio.</a:t>
            </a:r>
            <a:endParaRPr>
              <a:latin typeface="Source Code Pro"/>
              <a:ea typeface="Source Code Pro"/>
              <a:cs typeface="Source Code Pro"/>
              <a:sym typeface="Source Code Pro"/>
            </a:endParaRPr>
          </a:p>
        </p:txBody>
      </p:sp>
      <p:pic>
        <p:nvPicPr>
          <p:cNvPr id="67" name="Google Shape;67;p14"/>
          <p:cNvPicPr preferRelativeResize="0"/>
          <p:nvPr/>
        </p:nvPicPr>
        <p:blipFill rotWithShape="1">
          <a:blip r:embed="rId3">
            <a:alphaModFix/>
          </a:blip>
          <a:srcRect b="0" l="20118" r="24365" t="0"/>
          <a:stretch/>
        </p:blipFill>
        <p:spPr>
          <a:xfrm rot="-2700000">
            <a:off x="5987957" y="365357"/>
            <a:ext cx="1093988" cy="1103487"/>
          </a:xfrm>
          <a:prstGeom prst="rect">
            <a:avLst/>
          </a:prstGeom>
          <a:noFill/>
          <a:ln>
            <a:noFill/>
          </a:ln>
        </p:spPr>
      </p:pic>
      <p:pic>
        <p:nvPicPr>
          <p:cNvPr id="68" name="Google Shape;68;p14"/>
          <p:cNvPicPr preferRelativeResize="0"/>
          <p:nvPr/>
        </p:nvPicPr>
        <p:blipFill rotWithShape="1">
          <a:blip r:embed="rId3">
            <a:alphaModFix/>
          </a:blip>
          <a:srcRect b="0" l="20118" r="24365" t="0"/>
          <a:stretch/>
        </p:blipFill>
        <p:spPr>
          <a:xfrm rot="3291471">
            <a:off x="1802482" y="225182"/>
            <a:ext cx="1093989" cy="110348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2"/>
          <p:cNvSpPr txBox="1"/>
          <p:nvPr>
            <p:ph type="title"/>
          </p:nvPr>
        </p:nvSpPr>
        <p:spPr>
          <a:xfrm>
            <a:off x="311700" y="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F4CCCC"/>
                </a:highlight>
              </a:rPr>
              <a:t>Producción</a:t>
            </a:r>
            <a:r>
              <a:rPr lang="es">
                <a:highlight>
                  <a:srgbClr val="F4CCCC"/>
                </a:highlight>
              </a:rPr>
              <a:t> de textos :)</a:t>
            </a:r>
            <a:r>
              <a:rPr lang="es"/>
              <a:t> </a:t>
            </a:r>
            <a:endParaRPr/>
          </a:p>
        </p:txBody>
      </p:sp>
      <p:sp>
        <p:nvSpPr>
          <p:cNvPr id="224" name="Google Shape;224;p32"/>
          <p:cNvSpPr txBox="1"/>
          <p:nvPr>
            <p:ph idx="1" type="body"/>
          </p:nvPr>
        </p:nvSpPr>
        <p:spPr>
          <a:xfrm>
            <a:off x="0" y="893425"/>
            <a:ext cx="5176500" cy="413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400">
                <a:solidFill>
                  <a:srgbClr val="000000"/>
                </a:solidFill>
              </a:rPr>
              <a:t>Los tipos de experiencia que los alumnos de preescolar deben tener respecto a la producción de textos están vinculadas con:</a:t>
            </a:r>
            <a:endParaRPr sz="1400">
              <a:solidFill>
                <a:srgbClr val="000000"/>
              </a:solidFill>
            </a:endParaRPr>
          </a:p>
          <a:p>
            <a:pPr indent="0" lvl="0" marL="0" rtl="0" algn="just">
              <a:spcBef>
                <a:spcPts val="1600"/>
              </a:spcBef>
              <a:spcAft>
                <a:spcPts val="0"/>
              </a:spcAft>
              <a:buNone/>
            </a:pPr>
            <a:r>
              <a:rPr b="1" lang="es" sz="1400">
                <a:solidFill>
                  <a:srgbClr val="FF00FF"/>
                </a:solidFill>
              </a:rPr>
              <a:t>Participar:</a:t>
            </a:r>
            <a:r>
              <a:rPr lang="es" sz="1400">
                <a:solidFill>
                  <a:srgbClr val="000000"/>
                </a:solidFill>
              </a:rPr>
              <a:t>Recordar, comentar, informar.</a:t>
            </a:r>
            <a:endParaRPr sz="1400">
              <a:solidFill>
                <a:srgbClr val="000000"/>
              </a:solidFill>
            </a:endParaRPr>
          </a:p>
          <a:p>
            <a:pPr indent="0" lvl="0" marL="0" rtl="0" algn="just">
              <a:spcBef>
                <a:spcPts val="1600"/>
              </a:spcBef>
              <a:spcAft>
                <a:spcPts val="0"/>
              </a:spcAft>
              <a:buNone/>
            </a:pPr>
            <a:r>
              <a:rPr b="1" lang="es" sz="1400">
                <a:solidFill>
                  <a:srgbClr val="FF00FF"/>
                </a:solidFill>
              </a:rPr>
              <a:t>Tomar decisiones:</a:t>
            </a:r>
            <a:r>
              <a:rPr lang="es" sz="1400">
                <a:solidFill>
                  <a:srgbClr val="000000"/>
                </a:solidFill>
              </a:rPr>
              <a:t> Que tipo de texto elaborar, como organizar y como escribir.</a:t>
            </a:r>
            <a:endParaRPr sz="1400">
              <a:solidFill>
                <a:srgbClr val="000000"/>
              </a:solidFill>
            </a:endParaRPr>
          </a:p>
          <a:p>
            <a:pPr indent="0" lvl="0" marL="0" rtl="0" algn="just">
              <a:spcBef>
                <a:spcPts val="1600"/>
              </a:spcBef>
              <a:spcAft>
                <a:spcPts val="0"/>
              </a:spcAft>
              <a:buNone/>
            </a:pPr>
            <a:r>
              <a:rPr b="1" lang="es" sz="1400">
                <a:solidFill>
                  <a:srgbClr val="FF00FF"/>
                </a:solidFill>
              </a:rPr>
              <a:t>Producir:</a:t>
            </a:r>
            <a:r>
              <a:rPr lang="es" sz="1400">
                <a:solidFill>
                  <a:srgbClr val="000000"/>
                </a:solidFill>
              </a:rPr>
              <a:t>textos cortos o largos.</a:t>
            </a:r>
            <a:endParaRPr sz="1400">
              <a:solidFill>
                <a:srgbClr val="000000"/>
              </a:solidFill>
            </a:endParaRPr>
          </a:p>
          <a:p>
            <a:pPr indent="0" lvl="0" marL="0" rtl="0" algn="just">
              <a:spcBef>
                <a:spcPts val="1600"/>
              </a:spcBef>
              <a:spcAft>
                <a:spcPts val="0"/>
              </a:spcAft>
              <a:buNone/>
            </a:pPr>
            <a:r>
              <a:rPr b="1" lang="es" sz="1400">
                <a:solidFill>
                  <a:srgbClr val="FF00FF"/>
                </a:solidFill>
              </a:rPr>
              <a:t>Revisar y mejorar:</a:t>
            </a:r>
            <a:r>
              <a:rPr lang="es" sz="1400">
                <a:solidFill>
                  <a:srgbClr val="000000"/>
                </a:solidFill>
              </a:rPr>
              <a:t> sus producciones escritas.</a:t>
            </a:r>
            <a:endParaRPr sz="1400">
              <a:solidFill>
                <a:srgbClr val="000000"/>
              </a:solidFill>
            </a:endParaRPr>
          </a:p>
          <a:p>
            <a:pPr indent="0" lvl="0" marL="0" rtl="0" algn="just">
              <a:spcBef>
                <a:spcPts val="1600"/>
              </a:spcBef>
              <a:spcAft>
                <a:spcPts val="0"/>
              </a:spcAft>
              <a:buNone/>
            </a:pPr>
            <a:r>
              <a:rPr b="1" lang="es" sz="1400">
                <a:solidFill>
                  <a:srgbClr val="FF00FF"/>
                </a:solidFill>
              </a:rPr>
              <a:t>Interpretar:</a:t>
            </a:r>
            <a:r>
              <a:rPr lang="es" sz="1400">
                <a:solidFill>
                  <a:srgbClr val="000000"/>
                </a:solidFill>
              </a:rPr>
              <a:t> sus producciones escritas.</a:t>
            </a:r>
            <a:endParaRPr sz="1400">
              <a:solidFill>
                <a:srgbClr val="000000"/>
              </a:solidFill>
            </a:endParaRPr>
          </a:p>
          <a:p>
            <a:pPr indent="0" lvl="0" marL="0" rtl="0" algn="just">
              <a:spcBef>
                <a:spcPts val="1600"/>
              </a:spcBef>
              <a:spcAft>
                <a:spcPts val="1600"/>
              </a:spcAft>
              <a:buNone/>
            </a:pPr>
            <a:r>
              <a:rPr b="1" lang="es" sz="1400">
                <a:solidFill>
                  <a:srgbClr val="FF00FF"/>
                </a:solidFill>
              </a:rPr>
              <a:t>Comparar:</a:t>
            </a:r>
            <a:r>
              <a:rPr lang="es" sz="1400">
                <a:solidFill>
                  <a:srgbClr val="000000"/>
                </a:solidFill>
              </a:rPr>
              <a:t>la escritura de letras y palabras reconociendo significados.</a:t>
            </a:r>
            <a:endParaRPr sz="1400">
              <a:solidFill>
                <a:srgbClr val="000000"/>
              </a:solidFill>
            </a:endParaRPr>
          </a:p>
        </p:txBody>
      </p:sp>
      <p:pic>
        <p:nvPicPr>
          <p:cNvPr id="225" name="Google Shape;225;p32"/>
          <p:cNvPicPr preferRelativeResize="0"/>
          <p:nvPr/>
        </p:nvPicPr>
        <p:blipFill>
          <a:blip r:embed="rId3">
            <a:alphaModFix/>
          </a:blip>
          <a:stretch>
            <a:fillRect/>
          </a:stretch>
        </p:blipFill>
        <p:spPr>
          <a:xfrm>
            <a:off x="5176500" y="801000"/>
            <a:ext cx="3775549" cy="4136400"/>
          </a:xfrm>
          <a:prstGeom prst="rect">
            <a:avLst/>
          </a:prstGeom>
          <a:noFill/>
          <a:ln>
            <a:noFill/>
          </a:ln>
        </p:spPr>
      </p:pic>
      <p:pic>
        <p:nvPicPr>
          <p:cNvPr id="226" name="Google Shape;226;p32"/>
          <p:cNvPicPr preferRelativeResize="0"/>
          <p:nvPr/>
        </p:nvPicPr>
        <p:blipFill>
          <a:blip r:embed="rId4">
            <a:alphaModFix/>
          </a:blip>
          <a:stretch>
            <a:fillRect/>
          </a:stretch>
        </p:blipFill>
        <p:spPr>
          <a:xfrm rot="-7850431">
            <a:off x="576620" y="-329135"/>
            <a:ext cx="1659152" cy="14592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1393725" y="147850"/>
            <a:ext cx="84702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3800">
                <a:highlight>
                  <a:srgbClr val="00FFFF"/>
                </a:highlight>
              </a:rPr>
              <a:t>Consideraciones en </a:t>
            </a:r>
            <a:r>
              <a:rPr lang="es" sz="3800">
                <a:highlight>
                  <a:srgbClr val="00FFFF"/>
                </a:highlight>
              </a:rPr>
              <a:t>relación</a:t>
            </a:r>
            <a:r>
              <a:rPr lang="es" sz="3800">
                <a:highlight>
                  <a:srgbClr val="00FFFF"/>
                </a:highlight>
              </a:rPr>
              <a:t> con el aprendizaje </a:t>
            </a:r>
            <a:endParaRPr sz="3800">
              <a:highlight>
                <a:srgbClr val="00FFFF"/>
              </a:highlight>
            </a:endParaRPr>
          </a:p>
        </p:txBody>
      </p:sp>
      <p:sp>
        <p:nvSpPr>
          <p:cNvPr id="232" name="Google Shape;232;p33"/>
          <p:cNvSpPr txBox="1"/>
          <p:nvPr>
            <p:ph idx="1" type="body"/>
          </p:nvPr>
        </p:nvSpPr>
        <p:spPr>
          <a:xfrm>
            <a:off x="170575" y="982050"/>
            <a:ext cx="5177100" cy="31794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s" sz="1400">
                <a:solidFill>
                  <a:srgbClr val="000000"/>
                </a:solidFill>
              </a:rPr>
              <a:t>El aprendizaje sobre el sistema de escritura que ocurre en el proceso de alfabetización implica que los niños, a partir de ser usuarios de textos, como intérpretes y productores de estos, descubran que se escribe de izquierda a derecha y de arriba hacia abajo, que vayan identificando las letras a partir de las del nombre propio y el de sus compañeros y empiecen a encontrarlas en textos, que vayan identificando la relación entre letras y sonidos a partir de actividades con rimas, de identificar cómo se inicia o cómo termina una palabra cuando la decimos oralmente y cuando está escrita</a:t>
            </a:r>
            <a:endParaRPr sz="1400">
              <a:solidFill>
                <a:srgbClr val="000000"/>
              </a:solidFill>
            </a:endParaRPr>
          </a:p>
        </p:txBody>
      </p:sp>
      <p:pic>
        <p:nvPicPr>
          <p:cNvPr id="233" name="Google Shape;233;p33"/>
          <p:cNvPicPr preferRelativeResize="0"/>
          <p:nvPr/>
        </p:nvPicPr>
        <p:blipFill>
          <a:blip r:embed="rId3">
            <a:alphaModFix/>
          </a:blip>
          <a:stretch>
            <a:fillRect/>
          </a:stretch>
        </p:blipFill>
        <p:spPr>
          <a:xfrm>
            <a:off x="5500075" y="1055950"/>
            <a:ext cx="3491524" cy="3586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4"/>
          <p:cNvSpPr txBox="1"/>
          <p:nvPr>
            <p:ph idx="1" type="body"/>
          </p:nvPr>
        </p:nvSpPr>
        <p:spPr>
          <a:xfrm>
            <a:off x="311700" y="299050"/>
            <a:ext cx="5349600" cy="4735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300">
                <a:solidFill>
                  <a:srgbClr val="000000"/>
                </a:solidFill>
              </a:rPr>
              <a:t>Como parte del aprendizaje del sistema de escritura, es necesario que los niños analicen sus producciones para corregir lo que consideren necesario y para que usted conozca cómo interpreta cada niño lo que produce. Como parte del análisis, la educadora propone a los niños:</a:t>
            </a:r>
            <a:r>
              <a:rPr lang="es"/>
              <a:t> </a:t>
            </a:r>
            <a:endParaRPr/>
          </a:p>
          <a:p>
            <a:pPr indent="-311150" lvl="0" marL="457200" rtl="0" algn="just">
              <a:spcBef>
                <a:spcPts val="1600"/>
              </a:spcBef>
              <a:spcAft>
                <a:spcPts val="0"/>
              </a:spcAft>
              <a:buClr>
                <a:srgbClr val="3D85C6"/>
              </a:buClr>
              <a:buSzPts val="1300"/>
              <a:buChar char="●"/>
            </a:pPr>
            <a:r>
              <a:rPr b="1" lang="es" sz="1300">
                <a:solidFill>
                  <a:srgbClr val="1155CC"/>
                </a:solidFill>
              </a:rPr>
              <a:t>Producir textos cortos</a:t>
            </a:r>
            <a:endParaRPr b="1" sz="1300">
              <a:solidFill>
                <a:srgbClr val="1155CC"/>
              </a:solidFill>
            </a:endParaRPr>
          </a:p>
          <a:p>
            <a:pPr indent="-311150" lvl="0" marL="457200" rtl="0" algn="just">
              <a:spcBef>
                <a:spcPts val="0"/>
              </a:spcBef>
              <a:spcAft>
                <a:spcPts val="0"/>
              </a:spcAft>
              <a:buClr>
                <a:srgbClr val="3D85C6"/>
              </a:buClr>
              <a:buSzPts val="1300"/>
              <a:buChar char="●"/>
            </a:pPr>
            <a:r>
              <a:rPr b="1" lang="es" sz="1300">
                <a:solidFill>
                  <a:srgbClr val="1155CC"/>
                </a:solidFill>
              </a:rPr>
              <a:t>Actividades con el nombre propio </a:t>
            </a:r>
            <a:endParaRPr b="1" sz="1300">
              <a:solidFill>
                <a:srgbClr val="1155CC"/>
              </a:solidFill>
            </a:endParaRPr>
          </a:p>
          <a:p>
            <a:pPr indent="-311150" lvl="0" marL="457200" rtl="0" algn="just">
              <a:spcBef>
                <a:spcPts val="0"/>
              </a:spcBef>
              <a:spcAft>
                <a:spcPts val="0"/>
              </a:spcAft>
              <a:buClr>
                <a:srgbClr val="3D85C6"/>
              </a:buClr>
              <a:buSzPts val="1300"/>
              <a:buChar char="●"/>
            </a:pPr>
            <a:r>
              <a:rPr b="1" lang="es" sz="1300">
                <a:solidFill>
                  <a:srgbClr val="1155CC"/>
                </a:solidFill>
              </a:rPr>
              <a:t>Interpretar</a:t>
            </a:r>
            <a:r>
              <a:rPr b="1" lang="es" sz="1300"/>
              <a:t> </a:t>
            </a:r>
            <a:endParaRPr b="1" sz="1300"/>
          </a:p>
          <a:p>
            <a:pPr indent="0" lvl="0" marL="0" rtl="0" algn="just">
              <a:spcBef>
                <a:spcPts val="1600"/>
              </a:spcBef>
              <a:spcAft>
                <a:spcPts val="1600"/>
              </a:spcAft>
              <a:buNone/>
            </a:pPr>
            <a:r>
              <a:rPr lang="es" sz="1400">
                <a:solidFill>
                  <a:srgbClr val="000000"/>
                </a:solidFill>
              </a:rPr>
              <a:t>Se pretende que los niños tengan la oportunidad de pensar y de afrontar sus propias ideas acerca de cómo funciona. Esto es fundamental cuando se propone que analicen sus producciones. En este sentido, es importante reconocer que cada niño transita por un proceso de aprendizaje </a:t>
            </a:r>
            <a:endParaRPr sz="1400">
              <a:solidFill>
                <a:srgbClr val="000000"/>
              </a:solidFill>
            </a:endParaRPr>
          </a:p>
        </p:txBody>
      </p:sp>
      <p:pic>
        <p:nvPicPr>
          <p:cNvPr id="239" name="Google Shape;239;p34"/>
          <p:cNvPicPr preferRelativeResize="0"/>
          <p:nvPr/>
        </p:nvPicPr>
        <p:blipFill>
          <a:blip r:embed="rId3">
            <a:alphaModFix/>
          </a:blip>
          <a:stretch>
            <a:fillRect/>
          </a:stretch>
        </p:blipFill>
        <p:spPr>
          <a:xfrm>
            <a:off x="5986175" y="403300"/>
            <a:ext cx="2936800" cy="42707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CFE2F3"/>
                </a:highlight>
              </a:rPr>
              <a:t>Modelar actitudes </a:t>
            </a:r>
            <a:endParaRPr>
              <a:highlight>
                <a:srgbClr val="CFE2F3"/>
              </a:highlight>
            </a:endParaRPr>
          </a:p>
        </p:txBody>
      </p:sp>
      <p:sp>
        <p:nvSpPr>
          <p:cNvPr id="245" name="Google Shape;245;p35"/>
          <p:cNvSpPr txBox="1"/>
          <p:nvPr>
            <p:ph idx="1" type="body"/>
          </p:nvPr>
        </p:nvSpPr>
        <p:spPr>
          <a:xfrm>
            <a:off x="224925" y="1093850"/>
            <a:ext cx="4918500" cy="1138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s" sz="1400">
                <a:solidFill>
                  <a:srgbClr val="000000"/>
                </a:solidFill>
              </a:rPr>
              <a:t>El papel de la educadora es fundamental en el desarrollo de las capacidades vinculadas con el lenguaje y la comunicación en la educación preescolar, no solo en el planteamiento de las experiencias y la ayuda a los niños, sino como modelo de diversos aspectos</a:t>
            </a:r>
            <a:endParaRPr sz="1400">
              <a:solidFill>
                <a:srgbClr val="000000"/>
              </a:solidFill>
            </a:endParaRPr>
          </a:p>
        </p:txBody>
      </p:sp>
      <p:sp>
        <p:nvSpPr>
          <p:cNvPr id="246" name="Google Shape;246;p35"/>
          <p:cNvSpPr txBox="1"/>
          <p:nvPr/>
        </p:nvSpPr>
        <p:spPr>
          <a:xfrm>
            <a:off x="224925" y="3569450"/>
            <a:ext cx="4695600" cy="138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Source Code Pro"/>
                <a:ea typeface="Source Code Pro"/>
                <a:cs typeface="Source Code Pro"/>
                <a:sym typeface="Source Code Pro"/>
              </a:rPr>
              <a:t>Es importante que la docente muestre atención genuina a lo que dicen los niños, mostrarles confianza y respeto para alentarlos a participar y que les permitan hablar sin interrupciones</a:t>
            </a:r>
            <a:endParaRPr>
              <a:latin typeface="Source Code Pro"/>
              <a:ea typeface="Source Code Pro"/>
              <a:cs typeface="Source Code Pro"/>
              <a:sym typeface="Source Code Pro"/>
            </a:endParaRPr>
          </a:p>
        </p:txBody>
      </p:sp>
      <p:sp>
        <p:nvSpPr>
          <p:cNvPr id="247" name="Google Shape;247;p35"/>
          <p:cNvSpPr/>
          <p:nvPr/>
        </p:nvSpPr>
        <p:spPr>
          <a:xfrm>
            <a:off x="2312325" y="3024050"/>
            <a:ext cx="743700" cy="545400"/>
          </a:xfrm>
          <a:prstGeom prst="downArrow">
            <a:avLst>
              <a:gd fmla="val 50000" name="adj1"/>
              <a:gd fmla="val 50000" name="adj2"/>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5"/>
          <p:cNvSpPr txBox="1"/>
          <p:nvPr/>
        </p:nvSpPr>
        <p:spPr>
          <a:xfrm>
            <a:off x="5726025" y="1288975"/>
            <a:ext cx="3185100" cy="483300"/>
          </a:xfrm>
          <a:prstGeom prst="rect">
            <a:avLst/>
          </a:prstGeom>
          <a:solidFill>
            <a:srgbClr val="D9D9D9"/>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Source Code Pro"/>
                <a:ea typeface="Source Code Pro"/>
                <a:cs typeface="Source Code Pro"/>
                <a:sym typeface="Source Code Pro"/>
              </a:rPr>
              <a:t>Mostrar </a:t>
            </a:r>
            <a:r>
              <a:rPr b="1" lang="es">
                <a:latin typeface="Source Code Pro"/>
                <a:ea typeface="Source Code Pro"/>
                <a:cs typeface="Source Code Pro"/>
                <a:sym typeface="Source Code Pro"/>
              </a:rPr>
              <a:t>interés</a:t>
            </a:r>
            <a:r>
              <a:rPr b="1" lang="es">
                <a:latin typeface="Source Code Pro"/>
                <a:ea typeface="Source Code Pro"/>
                <a:cs typeface="Source Code Pro"/>
                <a:sym typeface="Source Code Pro"/>
              </a:rPr>
              <a:t> </a:t>
            </a:r>
            <a:endParaRPr b="1">
              <a:latin typeface="Source Code Pro"/>
              <a:ea typeface="Source Code Pro"/>
              <a:cs typeface="Source Code Pro"/>
              <a:sym typeface="Source Code Pro"/>
            </a:endParaRPr>
          </a:p>
        </p:txBody>
      </p:sp>
      <p:sp>
        <p:nvSpPr>
          <p:cNvPr id="249" name="Google Shape;249;p35"/>
          <p:cNvSpPr txBox="1"/>
          <p:nvPr/>
        </p:nvSpPr>
        <p:spPr>
          <a:xfrm>
            <a:off x="5726025" y="1967400"/>
            <a:ext cx="3185100" cy="483300"/>
          </a:xfrm>
          <a:prstGeom prst="rect">
            <a:avLst/>
          </a:prstGeom>
          <a:solidFill>
            <a:srgbClr val="D9D9D9"/>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Source Code Pro"/>
                <a:ea typeface="Source Code Pro"/>
                <a:cs typeface="Source Code Pro"/>
                <a:sym typeface="Source Code Pro"/>
              </a:rPr>
              <a:t> Placer por leer y escribir</a:t>
            </a:r>
            <a:endParaRPr b="1">
              <a:latin typeface="Source Code Pro"/>
              <a:ea typeface="Source Code Pro"/>
              <a:cs typeface="Source Code Pro"/>
              <a:sym typeface="Source Code Pro"/>
            </a:endParaRPr>
          </a:p>
        </p:txBody>
      </p:sp>
      <p:sp>
        <p:nvSpPr>
          <p:cNvPr id="250" name="Google Shape;250;p35"/>
          <p:cNvSpPr txBox="1"/>
          <p:nvPr/>
        </p:nvSpPr>
        <p:spPr>
          <a:xfrm>
            <a:off x="5726025" y="2714350"/>
            <a:ext cx="3185100" cy="483300"/>
          </a:xfrm>
          <a:prstGeom prst="rect">
            <a:avLst/>
          </a:prstGeom>
          <a:solidFill>
            <a:srgbClr val="D9D9D9"/>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Source Code Pro"/>
                <a:ea typeface="Source Code Pro"/>
                <a:cs typeface="Source Code Pro"/>
                <a:sym typeface="Source Code Pro"/>
              </a:rPr>
              <a:t>Realizar las actividades</a:t>
            </a:r>
            <a:endParaRPr b="1">
              <a:latin typeface="Source Code Pro"/>
              <a:ea typeface="Source Code Pro"/>
              <a:cs typeface="Source Code Pro"/>
              <a:sym typeface="Source Code Pro"/>
            </a:endParaRPr>
          </a:p>
        </p:txBody>
      </p:sp>
      <p:sp>
        <p:nvSpPr>
          <p:cNvPr id="251" name="Google Shape;251;p35"/>
          <p:cNvSpPr txBox="1"/>
          <p:nvPr/>
        </p:nvSpPr>
        <p:spPr>
          <a:xfrm>
            <a:off x="5726025" y="3461300"/>
            <a:ext cx="3185100" cy="483300"/>
          </a:xfrm>
          <a:prstGeom prst="rect">
            <a:avLst/>
          </a:prstGeom>
          <a:solidFill>
            <a:srgbClr val="D9D9D9"/>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Source Code Pro"/>
                <a:ea typeface="Source Code Pro"/>
                <a:cs typeface="Source Code Pro"/>
                <a:sym typeface="Source Code Pro"/>
              </a:rPr>
              <a:t>Manifestar opiniones</a:t>
            </a:r>
            <a:endParaRPr b="1">
              <a:latin typeface="Source Code Pro"/>
              <a:ea typeface="Source Code Pro"/>
              <a:cs typeface="Source Code Pro"/>
              <a:sym typeface="Source Code Pro"/>
            </a:endParaRPr>
          </a:p>
        </p:txBody>
      </p:sp>
      <p:sp>
        <p:nvSpPr>
          <p:cNvPr id="252" name="Google Shape;252;p35"/>
          <p:cNvSpPr txBox="1"/>
          <p:nvPr/>
        </p:nvSpPr>
        <p:spPr>
          <a:xfrm>
            <a:off x="5726025" y="4208250"/>
            <a:ext cx="3185100" cy="637800"/>
          </a:xfrm>
          <a:prstGeom prst="rect">
            <a:avLst/>
          </a:prstGeom>
          <a:solidFill>
            <a:srgbClr val="D9D9D9"/>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s">
                <a:latin typeface="Source Code Pro"/>
                <a:ea typeface="Source Code Pro"/>
                <a:cs typeface="Source Code Pro"/>
                <a:sym typeface="Source Code Pro"/>
              </a:rPr>
              <a:t>Inferir el significado de palabras</a:t>
            </a:r>
            <a:endParaRPr b="1">
              <a:latin typeface="Source Code Pro"/>
              <a:ea typeface="Source Code Pro"/>
              <a:cs typeface="Source Code Pro"/>
              <a:sym typeface="Source Code Pro"/>
            </a:endParaRPr>
          </a:p>
        </p:txBody>
      </p:sp>
      <p:pic>
        <p:nvPicPr>
          <p:cNvPr id="253" name="Google Shape;253;p35"/>
          <p:cNvPicPr preferRelativeResize="0"/>
          <p:nvPr/>
        </p:nvPicPr>
        <p:blipFill>
          <a:blip r:embed="rId3">
            <a:alphaModFix/>
          </a:blip>
          <a:stretch>
            <a:fillRect/>
          </a:stretch>
        </p:blipFill>
        <p:spPr>
          <a:xfrm>
            <a:off x="6155050" y="31550"/>
            <a:ext cx="1293725" cy="1138500"/>
          </a:xfrm>
          <a:prstGeom prst="rect">
            <a:avLst/>
          </a:prstGeom>
          <a:noFill/>
          <a:ln>
            <a:noFill/>
          </a:ln>
        </p:spPr>
      </p:pic>
      <p:pic>
        <p:nvPicPr>
          <p:cNvPr id="254" name="Google Shape;254;p35"/>
          <p:cNvPicPr preferRelativeResize="0"/>
          <p:nvPr/>
        </p:nvPicPr>
        <p:blipFill>
          <a:blip r:embed="rId3">
            <a:alphaModFix/>
          </a:blip>
          <a:stretch>
            <a:fillRect/>
          </a:stretch>
        </p:blipFill>
        <p:spPr>
          <a:xfrm>
            <a:off x="1659725" y="31550"/>
            <a:ext cx="1293725" cy="1138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8" name="Shape 258"/>
        <p:cNvGrpSpPr/>
        <p:nvPr/>
      </p:nvGrpSpPr>
      <p:grpSpPr>
        <a:xfrm>
          <a:off x="0" y="0"/>
          <a:ext cx="0" cy="0"/>
          <a:chOff x="0" y="0"/>
          <a:chExt cx="0" cy="0"/>
        </a:xfrm>
      </p:grpSpPr>
      <p:sp>
        <p:nvSpPr>
          <p:cNvPr id="259" name="Google Shape;259;p36"/>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E6B8AF"/>
                </a:highlight>
              </a:rPr>
              <a:t>Recomendaciones para el uso de textos </a:t>
            </a:r>
            <a:endParaRPr>
              <a:highlight>
                <a:srgbClr val="E6B8AF"/>
              </a:highlight>
            </a:endParaRPr>
          </a:p>
        </p:txBody>
      </p:sp>
      <p:sp>
        <p:nvSpPr>
          <p:cNvPr id="260" name="Google Shape;260;p36"/>
          <p:cNvSpPr txBox="1"/>
          <p:nvPr>
            <p:ph idx="1" type="body"/>
          </p:nvPr>
        </p:nvSpPr>
        <p:spPr>
          <a:xfrm>
            <a:off x="249275" y="1228675"/>
            <a:ext cx="3865500" cy="3642300"/>
          </a:xfrm>
          <a:prstGeom prst="rect">
            <a:avLst/>
          </a:prstGeom>
          <a:ln cap="flat" cmpd="sng" w="381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228600" lvl="0" marL="0" rtl="0" algn="ctr">
              <a:spcBef>
                <a:spcPts val="1200"/>
              </a:spcBef>
              <a:spcAft>
                <a:spcPts val="0"/>
              </a:spcAft>
              <a:buNone/>
            </a:pPr>
            <a:r>
              <a:rPr lang="es" sz="1300">
                <a:solidFill>
                  <a:srgbClr val="000000"/>
                </a:solidFill>
              </a:rPr>
              <a:t>·</a:t>
            </a:r>
            <a:r>
              <a:rPr b="1" lang="es" sz="1300">
                <a:solidFill>
                  <a:srgbClr val="FF00FF"/>
                </a:solidFill>
              </a:rPr>
              <a:t>Emplear</a:t>
            </a:r>
            <a:r>
              <a:rPr lang="es" sz="1300">
                <a:solidFill>
                  <a:srgbClr val="000000"/>
                </a:solidFill>
              </a:rPr>
              <a:t> frecuentemente textos diversos, tanto para leer, como para escribir;</a:t>
            </a:r>
            <a:endParaRPr sz="1300">
              <a:solidFill>
                <a:srgbClr val="000000"/>
              </a:solidFill>
            </a:endParaRPr>
          </a:p>
          <a:p>
            <a:pPr indent="-228600" lvl="0" marL="0" rtl="0" algn="ctr">
              <a:spcBef>
                <a:spcPts val="1200"/>
              </a:spcBef>
              <a:spcAft>
                <a:spcPts val="0"/>
              </a:spcAft>
              <a:buNone/>
            </a:pPr>
            <a:r>
              <a:rPr lang="es" sz="1300">
                <a:solidFill>
                  <a:srgbClr val="000000"/>
                </a:solidFill>
              </a:rPr>
              <a:t>·</a:t>
            </a:r>
            <a:r>
              <a:rPr b="1" lang="es" sz="1300">
                <a:solidFill>
                  <a:srgbClr val="FF00FF"/>
                </a:solidFill>
              </a:rPr>
              <a:t>Leer</a:t>
            </a:r>
            <a:r>
              <a:rPr lang="es" sz="1300">
                <a:solidFill>
                  <a:srgbClr val="000000"/>
                </a:solidFill>
              </a:rPr>
              <a:t> para consultar información;</a:t>
            </a:r>
            <a:endParaRPr sz="1300">
              <a:solidFill>
                <a:srgbClr val="000000"/>
              </a:solidFill>
            </a:endParaRPr>
          </a:p>
          <a:p>
            <a:pPr indent="-228600" lvl="0" marL="0" rtl="0" algn="ctr">
              <a:spcBef>
                <a:spcPts val="1200"/>
              </a:spcBef>
              <a:spcAft>
                <a:spcPts val="0"/>
              </a:spcAft>
              <a:buNone/>
            </a:pPr>
            <a:r>
              <a:rPr lang="es" sz="1300">
                <a:solidFill>
                  <a:srgbClr val="000000"/>
                </a:solidFill>
              </a:rPr>
              <a:t>·</a:t>
            </a:r>
            <a:r>
              <a:rPr b="1" lang="es" sz="1300">
                <a:solidFill>
                  <a:srgbClr val="FF00FF"/>
                </a:solidFill>
              </a:rPr>
              <a:t>Pensar</a:t>
            </a:r>
            <a:r>
              <a:rPr lang="es" sz="1300">
                <a:solidFill>
                  <a:srgbClr val="000000"/>
                </a:solidFill>
              </a:rPr>
              <a:t> en lo que se quiere escribir, cuando se elaboren textos;</a:t>
            </a:r>
            <a:endParaRPr sz="1300">
              <a:solidFill>
                <a:srgbClr val="000000"/>
              </a:solidFill>
            </a:endParaRPr>
          </a:p>
          <a:p>
            <a:pPr indent="-228600" lvl="0" marL="0" rtl="0" algn="ctr">
              <a:spcBef>
                <a:spcPts val="1200"/>
              </a:spcBef>
              <a:spcAft>
                <a:spcPts val="0"/>
              </a:spcAft>
              <a:buNone/>
            </a:pPr>
            <a:r>
              <a:rPr lang="es" sz="1300">
                <a:solidFill>
                  <a:srgbClr val="000000"/>
                </a:solidFill>
              </a:rPr>
              <a:t>·</a:t>
            </a:r>
            <a:r>
              <a:rPr b="1" lang="es" sz="1300">
                <a:solidFill>
                  <a:srgbClr val="FF00FF"/>
                </a:solidFill>
              </a:rPr>
              <a:t>Escribir</a:t>
            </a:r>
            <a:r>
              <a:rPr lang="es" sz="1300">
                <a:solidFill>
                  <a:srgbClr val="000000"/>
                </a:solidFill>
              </a:rPr>
              <a:t> lo mejor que puedan, buscando la mejor manera de decir las ideas, de acuerdo con intenciones definidas;</a:t>
            </a:r>
            <a:r>
              <a:rPr lang="es" sz="1200">
                <a:solidFill>
                  <a:srgbClr val="000000"/>
                </a:solidFill>
              </a:rPr>
              <a:t> </a:t>
            </a:r>
            <a:endParaRPr sz="1200">
              <a:solidFill>
                <a:srgbClr val="000000"/>
              </a:solidFill>
            </a:endParaRPr>
          </a:p>
          <a:p>
            <a:pPr indent="0" lvl="0" marL="0" rtl="0" algn="l">
              <a:spcBef>
                <a:spcPts val="1200"/>
              </a:spcBef>
              <a:spcAft>
                <a:spcPts val="1600"/>
              </a:spcAft>
              <a:buNone/>
            </a:pPr>
            <a:r>
              <a:t/>
            </a:r>
            <a:endParaRPr/>
          </a:p>
        </p:txBody>
      </p:sp>
      <p:sp>
        <p:nvSpPr>
          <p:cNvPr id="261" name="Google Shape;261;p36"/>
          <p:cNvSpPr txBox="1"/>
          <p:nvPr>
            <p:ph idx="1" type="body"/>
          </p:nvPr>
        </p:nvSpPr>
        <p:spPr>
          <a:xfrm>
            <a:off x="4846575" y="1228675"/>
            <a:ext cx="3985800" cy="3642300"/>
          </a:xfrm>
          <a:prstGeom prst="rect">
            <a:avLst/>
          </a:prstGeom>
          <a:ln cap="flat" cmpd="sng" w="38100">
            <a:solidFill>
              <a:srgbClr val="FF00FF"/>
            </a:solidFill>
            <a:prstDash val="solid"/>
            <a:round/>
            <a:headEnd len="sm" w="sm" type="none"/>
            <a:tailEnd len="sm" w="sm" type="none"/>
          </a:ln>
        </p:spPr>
        <p:txBody>
          <a:bodyPr anchorCtr="0" anchor="t" bIns="91425" lIns="91425" spcFirstLastPara="1" rIns="91425" wrap="square" tIns="91425">
            <a:noAutofit/>
          </a:bodyPr>
          <a:lstStyle/>
          <a:p>
            <a:pPr indent="-228600" lvl="0" marL="0" rtl="0" algn="ctr">
              <a:spcBef>
                <a:spcPts val="1200"/>
              </a:spcBef>
              <a:spcAft>
                <a:spcPts val="0"/>
              </a:spcAft>
              <a:buNone/>
            </a:pPr>
            <a:r>
              <a:rPr lang="es" sz="1400">
                <a:solidFill>
                  <a:srgbClr val="000000"/>
                </a:solidFill>
              </a:rPr>
              <a:t>·</a:t>
            </a:r>
            <a:r>
              <a:rPr b="1" lang="es" sz="1400">
                <a:solidFill>
                  <a:srgbClr val="FF00FF"/>
                </a:solidFill>
              </a:rPr>
              <a:t>Revisar</a:t>
            </a:r>
            <a:r>
              <a:rPr lang="es" sz="1400">
                <a:solidFill>
                  <a:srgbClr val="000000"/>
                </a:solidFill>
              </a:rPr>
              <a:t> un escrito y reescribir con base en esa revisión;</a:t>
            </a:r>
            <a:endParaRPr sz="1400">
              <a:solidFill>
                <a:srgbClr val="000000"/>
              </a:solidFill>
            </a:endParaRPr>
          </a:p>
          <a:p>
            <a:pPr indent="-228600" lvl="0" marL="0" rtl="0" algn="ctr">
              <a:spcBef>
                <a:spcPts val="1200"/>
              </a:spcBef>
              <a:spcAft>
                <a:spcPts val="0"/>
              </a:spcAft>
              <a:buNone/>
            </a:pPr>
            <a:r>
              <a:rPr lang="es" sz="1400">
                <a:solidFill>
                  <a:srgbClr val="000000"/>
                </a:solidFill>
              </a:rPr>
              <a:t>·</a:t>
            </a:r>
            <a:r>
              <a:rPr b="1" lang="es" sz="1400">
                <a:solidFill>
                  <a:srgbClr val="FF00FF"/>
                </a:solidFill>
              </a:rPr>
              <a:t>Copiar</a:t>
            </a:r>
            <a:r>
              <a:rPr lang="es" sz="1400">
                <a:solidFill>
                  <a:srgbClr val="000000"/>
                </a:solidFill>
              </a:rPr>
              <a:t>; tiene sentido cuando alguien necesita un número telefónico, una receta, el nombre del libro que leyó o leerá;</a:t>
            </a:r>
            <a:endParaRPr sz="1400">
              <a:solidFill>
                <a:srgbClr val="000000"/>
              </a:solidFill>
            </a:endParaRPr>
          </a:p>
          <a:p>
            <a:pPr indent="-228600" lvl="0" marL="0" rtl="0" algn="ctr">
              <a:spcBef>
                <a:spcPts val="1200"/>
              </a:spcBef>
              <a:spcAft>
                <a:spcPts val="0"/>
              </a:spcAft>
              <a:buNone/>
            </a:pPr>
            <a:r>
              <a:rPr lang="es" sz="1400">
                <a:solidFill>
                  <a:srgbClr val="000000"/>
                </a:solidFill>
              </a:rPr>
              <a:t>·</a:t>
            </a:r>
            <a:r>
              <a:rPr b="1" lang="es" sz="1400">
                <a:solidFill>
                  <a:srgbClr val="FF00FF"/>
                </a:solidFill>
              </a:rPr>
              <a:t>Hablar</a:t>
            </a:r>
            <a:r>
              <a:rPr lang="es" sz="1400">
                <a:solidFill>
                  <a:srgbClr val="000000"/>
                </a:solidFill>
              </a:rPr>
              <a:t> (conversar, opinar) acerca de lo que lee;</a:t>
            </a:r>
            <a:endParaRPr sz="1400">
              <a:solidFill>
                <a:srgbClr val="000000"/>
              </a:solidFill>
            </a:endParaRPr>
          </a:p>
          <a:p>
            <a:pPr indent="-228600" lvl="0" marL="0" rtl="0" algn="ctr">
              <a:spcBef>
                <a:spcPts val="1200"/>
              </a:spcBef>
              <a:spcAft>
                <a:spcPts val="0"/>
              </a:spcAft>
              <a:buNone/>
            </a:pPr>
            <a:r>
              <a:rPr lang="es" sz="1400">
                <a:solidFill>
                  <a:srgbClr val="000000"/>
                </a:solidFill>
              </a:rPr>
              <a:t>·</a:t>
            </a:r>
            <a:r>
              <a:rPr b="1" lang="es" sz="1400">
                <a:solidFill>
                  <a:srgbClr val="FF00FF"/>
                </a:solidFill>
              </a:rPr>
              <a:t>Comentar</a:t>
            </a:r>
            <a:r>
              <a:rPr lang="es" sz="1400">
                <a:solidFill>
                  <a:srgbClr val="000000"/>
                </a:solidFill>
              </a:rPr>
              <a:t> acerca de lo que escribe;</a:t>
            </a:r>
            <a:endParaRPr sz="1400">
              <a:solidFill>
                <a:srgbClr val="000000"/>
              </a:solidFill>
            </a:endParaRPr>
          </a:p>
          <a:p>
            <a:pPr indent="-228600" lvl="0" marL="0" rtl="0" algn="ctr">
              <a:spcBef>
                <a:spcPts val="1200"/>
              </a:spcBef>
              <a:spcAft>
                <a:spcPts val="0"/>
              </a:spcAft>
              <a:buNone/>
            </a:pPr>
            <a:r>
              <a:rPr lang="es" sz="1400">
                <a:solidFill>
                  <a:srgbClr val="000000"/>
                </a:solidFill>
              </a:rPr>
              <a:t>·</a:t>
            </a:r>
            <a:r>
              <a:rPr b="1" lang="es" sz="1400">
                <a:solidFill>
                  <a:srgbClr val="FF00FF"/>
                </a:solidFill>
              </a:rPr>
              <a:t>Leer</a:t>
            </a:r>
            <a:r>
              <a:rPr lang="es" sz="1400">
                <a:solidFill>
                  <a:srgbClr val="000000"/>
                </a:solidFill>
              </a:rPr>
              <a:t> para escribir y escribir para leer.</a:t>
            </a:r>
            <a:endParaRPr sz="1400">
              <a:solidFill>
                <a:srgbClr val="000000"/>
              </a:solidFill>
            </a:endParaRPr>
          </a:p>
          <a:p>
            <a:pPr indent="0" lvl="0" marL="0" rtl="0" algn="l">
              <a:spcBef>
                <a:spcPts val="1200"/>
              </a:spcBef>
              <a:spcAft>
                <a:spcPts val="160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7"/>
          <p:cNvSpPr txBox="1"/>
          <p:nvPr>
            <p:ph type="title"/>
          </p:nvPr>
        </p:nvSpPr>
        <p:spPr>
          <a:xfrm>
            <a:off x="311700" y="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F4CCCC"/>
                </a:highlight>
              </a:rPr>
              <a:t>Recursos de apoyo al aprendizaje :)</a:t>
            </a:r>
            <a:r>
              <a:rPr lang="es"/>
              <a:t> </a:t>
            </a:r>
            <a:endParaRPr/>
          </a:p>
        </p:txBody>
      </p:sp>
      <p:sp>
        <p:nvSpPr>
          <p:cNvPr id="267" name="Google Shape;267;p37"/>
          <p:cNvSpPr txBox="1"/>
          <p:nvPr>
            <p:ph idx="1" type="body"/>
          </p:nvPr>
        </p:nvSpPr>
        <p:spPr>
          <a:xfrm>
            <a:off x="68275" y="754075"/>
            <a:ext cx="6610500" cy="4443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s" sz="1300">
                <a:solidFill>
                  <a:srgbClr val="FF00FF"/>
                </a:solidFill>
              </a:rPr>
              <a:t>Tener</a:t>
            </a:r>
            <a:r>
              <a:rPr lang="es" sz="1300">
                <a:solidFill>
                  <a:srgbClr val="000000"/>
                </a:solidFill>
              </a:rPr>
              <a:t> de qué hablar y con quién hacerlo de diversas maneras: conversar, dialogar, explicar, narrar.</a:t>
            </a:r>
            <a:endParaRPr sz="1300">
              <a:solidFill>
                <a:srgbClr val="000000"/>
              </a:solidFill>
            </a:endParaRPr>
          </a:p>
          <a:p>
            <a:pPr indent="0" lvl="0" marL="0" rtl="0" algn="just">
              <a:spcBef>
                <a:spcPts val="1600"/>
              </a:spcBef>
              <a:spcAft>
                <a:spcPts val="0"/>
              </a:spcAft>
              <a:buNone/>
            </a:pPr>
            <a:r>
              <a:rPr b="1" lang="es" sz="1300">
                <a:solidFill>
                  <a:srgbClr val="FF00FF"/>
                </a:solidFill>
              </a:rPr>
              <a:t>Ambiente Alfabetizador</a:t>
            </a:r>
            <a:r>
              <a:rPr lang="es" sz="1300">
                <a:solidFill>
                  <a:srgbClr val="000000"/>
                </a:solidFill>
              </a:rPr>
              <a:t>:tener al alcance y emplear textos de uso social, como variedad de carteles, invitaciones, menús, recados, cartas, instructivos, libros, revistas, publicaciones periódicas, etcétera, que los niños puedan usar para consultar información y como referentes para sus creaciones.</a:t>
            </a:r>
            <a:endParaRPr sz="1300">
              <a:solidFill>
                <a:srgbClr val="000000"/>
              </a:solidFill>
            </a:endParaRPr>
          </a:p>
          <a:p>
            <a:pPr indent="0" lvl="0" marL="0" rtl="0" algn="just">
              <a:spcBef>
                <a:spcPts val="1600"/>
              </a:spcBef>
              <a:spcAft>
                <a:spcPts val="0"/>
              </a:spcAft>
              <a:buNone/>
            </a:pPr>
            <a:r>
              <a:rPr b="1" lang="es" sz="1300">
                <a:solidFill>
                  <a:srgbClr val="FF00FF"/>
                </a:solidFill>
              </a:rPr>
              <a:t>Recursos para producir textos</a:t>
            </a:r>
            <a:r>
              <a:rPr lang="es" sz="1300">
                <a:solidFill>
                  <a:srgbClr val="FF00FF"/>
                </a:solidFill>
              </a:rPr>
              <a:t>:</a:t>
            </a:r>
            <a:r>
              <a:rPr lang="es" sz="1300">
                <a:solidFill>
                  <a:srgbClr val="000000"/>
                </a:solidFill>
              </a:rPr>
              <a:t> lápices, borradores, papel limpio y reciclado. En algunas escuelas es posible usar computadoras.</a:t>
            </a:r>
            <a:endParaRPr sz="1300">
              <a:solidFill>
                <a:srgbClr val="000000"/>
              </a:solidFill>
            </a:endParaRPr>
          </a:p>
          <a:p>
            <a:pPr indent="0" lvl="0" marL="0" rtl="0" algn="just">
              <a:spcBef>
                <a:spcPts val="1600"/>
              </a:spcBef>
              <a:spcAft>
                <a:spcPts val="0"/>
              </a:spcAft>
              <a:buNone/>
            </a:pPr>
            <a:r>
              <a:rPr b="1" lang="es" sz="1300">
                <a:solidFill>
                  <a:srgbClr val="FF00FF"/>
                </a:solidFill>
              </a:rPr>
              <a:t>Producciones de textos:</a:t>
            </a:r>
            <a:r>
              <a:rPr lang="es" sz="1300">
                <a:solidFill>
                  <a:srgbClr val="000000"/>
                </a:solidFill>
              </a:rPr>
              <a:t> ficheros para reproducir palabras o frases. (animales, personas, objetos)</a:t>
            </a:r>
            <a:endParaRPr sz="1300">
              <a:solidFill>
                <a:srgbClr val="000000"/>
              </a:solidFill>
            </a:endParaRPr>
          </a:p>
          <a:p>
            <a:pPr indent="0" lvl="0" marL="0" rtl="0" algn="just">
              <a:spcBef>
                <a:spcPts val="1600"/>
              </a:spcBef>
              <a:spcAft>
                <a:spcPts val="1600"/>
              </a:spcAft>
              <a:buNone/>
            </a:pPr>
            <a:r>
              <a:rPr b="1" lang="es" sz="1300">
                <a:solidFill>
                  <a:srgbClr val="FF00FF"/>
                </a:solidFill>
              </a:rPr>
              <a:t>Alfabeto Movil:</a:t>
            </a:r>
            <a:r>
              <a:rPr lang="es" sz="1300">
                <a:solidFill>
                  <a:srgbClr val="000000"/>
                </a:solidFill>
              </a:rPr>
              <a:t> este recurso tiene la ventaja de que los niños se centran en decidir qué letras usar. Se recomienda el uso en escrituras cortas (palabras, enunciados como los nombres de libros)</a:t>
            </a:r>
            <a:endParaRPr sz="1300">
              <a:solidFill>
                <a:srgbClr val="000000"/>
              </a:solidFill>
            </a:endParaRPr>
          </a:p>
        </p:txBody>
      </p:sp>
      <p:pic>
        <p:nvPicPr>
          <p:cNvPr id="268" name="Google Shape;268;p37"/>
          <p:cNvPicPr preferRelativeResize="0"/>
          <p:nvPr/>
        </p:nvPicPr>
        <p:blipFill>
          <a:blip r:embed="rId3">
            <a:alphaModFix/>
          </a:blip>
          <a:stretch>
            <a:fillRect/>
          </a:stretch>
        </p:blipFill>
        <p:spPr>
          <a:xfrm>
            <a:off x="6678775" y="904825"/>
            <a:ext cx="2312826" cy="4016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8"/>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E6B8AF"/>
                </a:highlight>
              </a:rPr>
              <a:t>Teorías</a:t>
            </a:r>
            <a:r>
              <a:rPr lang="es">
                <a:highlight>
                  <a:srgbClr val="E6B8AF"/>
                </a:highlight>
              </a:rPr>
              <a:t>/</a:t>
            </a:r>
            <a:r>
              <a:rPr lang="es">
                <a:highlight>
                  <a:srgbClr val="E6B8AF"/>
                </a:highlight>
              </a:rPr>
              <a:t>metodologías :)</a:t>
            </a:r>
            <a:endParaRPr>
              <a:highlight>
                <a:srgbClr val="E6B8AF"/>
              </a:highlight>
            </a:endParaRPr>
          </a:p>
        </p:txBody>
      </p:sp>
      <p:sp>
        <p:nvSpPr>
          <p:cNvPr id="274" name="Google Shape;274;p38"/>
          <p:cNvSpPr txBox="1"/>
          <p:nvPr>
            <p:ph idx="1" type="body"/>
          </p:nvPr>
        </p:nvSpPr>
        <p:spPr>
          <a:xfrm>
            <a:off x="311700" y="1382750"/>
            <a:ext cx="8520600" cy="3470700"/>
          </a:xfrm>
          <a:prstGeom prst="rect">
            <a:avLst/>
          </a:prstGeom>
          <a:ln cap="flat" cmpd="sng" w="38100">
            <a:solidFill>
              <a:srgbClr val="FF00FF"/>
            </a:solidFill>
            <a:prstDash val="dash"/>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0"/>
              </a:spcAft>
              <a:buNone/>
            </a:pPr>
            <a:r>
              <a:rPr lang="es" sz="1500"/>
              <a:t>Se relaciona con la </a:t>
            </a:r>
            <a:r>
              <a:rPr b="1" lang="es" sz="1500">
                <a:solidFill>
                  <a:srgbClr val="FF00FF"/>
                </a:solidFill>
              </a:rPr>
              <a:t>teoría del esquema</a:t>
            </a:r>
            <a:r>
              <a:rPr lang="es" sz="1500"/>
              <a:t> ya que los alumnos hacen conciencia de lo que es leer y escribir y lo llevan a la práctica. </a:t>
            </a:r>
            <a:endParaRPr sz="1500"/>
          </a:p>
          <a:p>
            <a:pPr indent="0" lvl="0" marL="0" rtl="0" algn="just">
              <a:spcBef>
                <a:spcPts val="1600"/>
              </a:spcBef>
              <a:spcAft>
                <a:spcPts val="0"/>
              </a:spcAft>
              <a:buNone/>
            </a:pPr>
            <a:r>
              <a:t/>
            </a:r>
            <a:endParaRPr sz="1500"/>
          </a:p>
          <a:p>
            <a:pPr indent="0" lvl="0" marL="0" rtl="0" algn="just">
              <a:spcBef>
                <a:spcPts val="1600"/>
              </a:spcBef>
              <a:spcAft>
                <a:spcPts val="0"/>
              </a:spcAft>
              <a:buNone/>
            </a:pPr>
            <a:r>
              <a:rPr lang="es" sz="1500"/>
              <a:t>Así mismo sigue un </a:t>
            </a:r>
            <a:r>
              <a:rPr b="1" lang="es" sz="1500">
                <a:solidFill>
                  <a:srgbClr val="FF00FF"/>
                </a:solidFill>
              </a:rPr>
              <a:t>modelo constructivista</a:t>
            </a:r>
            <a:r>
              <a:rPr lang="es" sz="1500"/>
              <a:t> ya que  le dan la oportunidad al alumno de crear su propio aprendizaje.</a:t>
            </a:r>
            <a:endParaRPr sz="1500"/>
          </a:p>
          <a:p>
            <a:pPr indent="0" lvl="0" marL="0" rtl="0" algn="just">
              <a:spcBef>
                <a:spcPts val="1600"/>
              </a:spcBef>
              <a:spcAft>
                <a:spcPts val="0"/>
              </a:spcAft>
              <a:buNone/>
            </a:pPr>
            <a:r>
              <a:t/>
            </a:r>
            <a:endParaRPr sz="1500"/>
          </a:p>
          <a:p>
            <a:pPr indent="0" lvl="0" marL="0" rtl="0" algn="just">
              <a:spcBef>
                <a:spcPts val="1600"/>
              </a:spcBef>
              <a:spcAft>
                <a:spcPts val="0"/>
              </a:spcAft>
              <a:buNone/>
            </a:pPr>
            <a:r>
              <a:rPr lang="es" sz="1500"/>
              <a:t>Así mismo el método que se identifica es el </a:t>
            </a:r>
            <a:r>
              <a:rPr b="1" lang="es" sz="1500">
                <a:solidFill>
                  <a:srgbClr val="FF00FF"/>
                </a:solidFill>
              </a:rPr>
              <a:t>inductivo</a:t>
            </a:r>
            <a:r>
              <a:rPr lang="es" sz="1500"/>
              <a:t> ya que a partir de los aprendizajes esperados se observa que va desde lo básico (fácil) hasta lo más complejo.</a:t>
            </a:r>
            <a:endParaRPr sz="1500"/>
          </a:p>
          <a:p>
            <a:pPr indent="0" lvl="0" marL="0" rtl="0" algn="l">
              <a:spcBef>
                <a:spcPts val="1600"/>
              </a:spcBef>
              <a:spcAft>
                <a:spcPts val="1600"/>
              </a:spcAft>
              <a:buNone/>
            </a:pPr>
            <a:r>
              <a:t/>
            </a:r>
            <a:endParaRPr/>
          </a:p>
        </p:txBody>
      </p:sp>
      <p:pic>
        <p:nvPicPr>
          <p:cNvPr id="275" name="Google Shape;275;p38"/>
          <p:cNvPicPr preferRelativeResize="0"/>
          <p:nvPr/>
        </p:nvPicPr>
        <p:blipFill rotWithShape="1">
          <a:blip r:embed="rId3">
            <a:alphaModFix/>
          </a:blip>
          <a:srcRect b="0" l="20118" r="24365" t="0"/>
          <a:stretch/>
        </p:blipFill>
        <p:spPr>
          <a:xfrm rot="-2700031">
            <a:off x="7084706" y="146970"/>
            <a:ext cx="996134" cy="1004783"/>
          </a:xfrm>
          <a:prstGeom prst="rect">
            <a:avLst/>
          </a:prstGeom>
          <a:noFill/>
          <a:ln>
            <a:noFill/>
          </a:ln>
        </p:spPr>
      </p:pic>
      <p:sp>
        <p:nvSpPr>
          <p:cNvPr id="276" name="Google Shape;276;p38"/>
          <p:cNvSpPr/>
          <p:nvPr/>
        </p:nvSpPr>
        <p:spPr>
          <a:xfrm rot="5400000">
            <a:off x="4003278" y="2180855"/>
            <a:ext cx="433500" cy="348300"/>
          </a:xfrm>
          <a:prstGeom prst="rightArrow">
            <a:avLst>
              <a:gd fmla="val 50000" name="adj1"/>
              <a:gd fmla="val 50000" name="adj2"/>
            </a:avLst>
          </a:prstGeom>
          <a:solidFill>
            <a:srgbClr val="FF00FF"/>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8"/>
          <p:cNvSpPr/>
          <p:nvPr/>
        </p:nvSpPr>
        <p:spPr>
          <a:xfrm rot="5400000">
            <a:off x="4003278" y="3358530"/>
            <a:ext cx="433500" cy="348300"/>
          </a:xfrm>
          <a:prstGeom prst="rightArrow">
            <a:avLst>
              <a:gd fmla="val 50000" name="adj1"/>
              <a:gd fmla="val 50000" name="adj2"/>
            </a:avLst>
          </a:prstGeom>
          <a:solidFill>
            <a:srgbClr val="FF00FF"/>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9"/>
          <p:cNvSpPr txBox="1"/>
          <p:nvPr>
            <p:ph type="title"/>
          </p:nvPr>
        </p:nvSpPr>
        <p:spPr>
          <a:xfrm>
            <a:off x="311700" y="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9FC5E8"/>
                </a:highlight>
              </a:rPr>
              <a:t>Actividades</a:t>
            </a:r>
            <a:endParaRPr>
              <a:highlight>
                <a:srgbClr val="9FC5E8"/>
              </a:highlight>
            </a:endParaRPr>
          </a:p>
        </p:txBody>
      </p:sp>
      <p:graphicFrame>
        <p:nvGraphicFramePr>
          <p:cNvPr id="283" name="Google Shape;283;p39"/>
          <p:cNvGraphicFramePr/>
          <p:nvPr/>
        </p:nvGraphicFramePr>
        <p:xfrm>
          <a:off x="-25" y="974775"/>
          <a:ext cx="3000000" cy="3000000"/>
        </p:xfrm>
        <a:graphic>
          <a:graphicData uri="http://schemas.openxmlformats.org/drawingml/2006/table">
            <a:tbl>
              <a:tblPr>
                <a:noFill/>
                <a:tableStyleId>{09D1F923-1342-4D6B-999B-AB2D24716DE9}</a:tableStyleId>
              </a:tblPr>
              <a:tblGrid>
                <a:gridCol w="1805600"/>
                <a:gridCol w="3416800"/>
                <a:gridCol w="3921600"/>
              </a:tblGrid>
              <a:tr h="427975">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Actividad</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¿En </a:t>
                      </a:r>
                      <a:r>
                        <a:rPr lang="es" sz="1100">
                          <a:latin typeface="Source Code Pro"/>
                          <a:ea typeface="Source Code Pro"/>
                          <a:cs typeface="Source Code Pro"/>
                          <a:sym typeface="Source Code Pro"/>
                        </a:rPr>
                        <a:t>qué</a:t>
                      </a:r>
                      <a:r>
                        <a:rPr lang="es" sz="1100">
                          <a:latin typeface="Source Code Pro"/>
                          <a:ea typeface="Source Code Pro"/>
                          <a:cs typeface="Source Code Pro"/>
                          <a:sym typeface="Source Code Pro"/>
                        </a:rPr>
                        <a:t> consiste?</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FF2CC"/>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¿Qué desarrolla?</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FF2CC"/>
                    </a:solidFill>
                  </a:tcPr>
                </a:tc>
              </a:tr>
              <a:tr h="792900">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Número de amigos</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Pensar en algunos números y registrarlos, después buscar las personas que tengan los mismos números y emitirles un mensaje</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Lenguaje corporal, interacción, expresión de emociones, uso de lenguaje, Relacionarse con los </a:t>
                      </a:r>
                      <a:r>
                        <a:rPr lang="es" sz="1100">
                          <a:latin typeface="Source Code Pro"/>
                          <a:ea typeface="Source Code Pro"/>
                          <a:cs typeface="Source Code Pro"/>
                          <a:sym typeface="Source Code Pro"/>
                        </a:rPr>
                        <a:t>demás. desarrollo del campo formativo “pensamiento matemático” “educación socioemocional”</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r>
              <a:tr h="792900">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Pásalo</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Emitir  un mensaje y lograr que éste pase de persona a persona lo más </a:t>
                      </a:r>
                      <a:r>
                        <a:rPr lang="es" sz="1100">
                          <a:latin typeface="Source Code Pro"/>
                          <a:ea typeface="Source Code Pro"/>
                          <a:cs typeface="Source Code Pro"/>
                          <a:sym typeface="Source Code Pro"/>
                        </a:rPr>
                        <a:t>auténtico</a:t>
                      </a:r>
                      <a:r>
                        <a:rPr lang="es" sz="1100">
                          <a:latin typeface="Source Code Pro"/>
                          <a:ea typeface="Source Code Pro"/>
                          <a:cs typeface="Source Code Pro"/>
                          <a:sym typeface="Source Code Pro"/>
                        </a:rPr>
                        <a:t> posible </a:t>
                      </a:r>
                      <a:r>
                        <a:rPr lang="es" sz="1100">
                          <a:latin typeface="Source Code Pro"/>
                          <a:ea typeface="Source Code Pro"/>
                          <a:cs typeface="Source Code Pro"/>
                          <a:sym typeface="Source Code Pro"/>
                        </a:rPr>
                        <a:t>a través</a:t>
                      </a:r>
                      <a:r>
                        <a:rPr lang="es" sz="1100">
                          <a:latin typeface="Source Code Pro"/>
                          <a:ea typeface="Source Code Pro"/>
                          <a:cs typeface="Source Code Pro"/>
                          <a:sym typeface="Source Code Pro"/>
                        </a:rPr>
                        <a:t> de la </a:t>
                      </a:r>
                      <a:r>
                        <a:rPr lang="es" sz="1100">
                          <a:latin typeface="Source Code Pro"/>
                          <a:ea typeface="Source Code Pro"/>
                          <a:cs typeface="Source Code Pro"/>
                          <a:sym typeface="Source Code Pro"/>
                        </a:rPr>
                        <a:t>mímica</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Interacción, imitación, recepción, señales, lenguaje gestual y corporal, percepción del mensaje, comunicación, expresión </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r>
              <a:tr h="792900">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Mi familia</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Compartir fotos de mi familia y describir </a:t>
                      </a:r>
                      <a:r>
                        <a:rPr lang="es" sz="1100">
                          <a:latin typeface="Source Code Pro"/>
                          <a:ea typeface="Source Code Pro"/>
                          <a:cs typeface="Source Code Pro"/>
                          <a:sym typeface="Source Code Pro"/>
                        </a:rPr>
                        <a:t>qué</a:t>
                      </a:r>
                      <a:r>
                        <a:rPr lang="es" sz="1100">
                          <a:latin typeface="Source Code Pro"/>
                          <a:ea typeface="Source Code Pro"/>
                          <a:cs typeface="Source Code Pro"/>
                          <a:sym typeface="Source Code Pro"/>
                        </a:rPr>
                        <a:t> importancia tienen para mí y decir quienes la conforman </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E</a:t>
                      </a:r>
                      <a:r>
                        <a:rPr lang="es" sz="1100">
                          <a:latin typeface="Source Code Pro"/>
                          <a:ea typeface="Source Code Pro"/>
                          <a:cs typeface="Source Code Pro"/>
                          <a:sym typeface="Source Code Pro"/>
                        </a:rPr>
                        <a:t>xpresión</a:t>
                      </a:r>
                      <a:r>
                        <a:rPr lang="es" sz="1100">
                          <a:latin typeface="Source Code Pro"/>
                          <a:ea typeface="Source Code Pro"/>
                          <a:cs typeface="Source Code Pro"/>
                          <a:sym typeface="Source Code Pro"/>
                        </a:rPr>
                        <a:t> de emociones, diálogo, oralidad, compartir, describir, atención, escuchar, comprender, relacionar, </a:t>
                      </a:r>
                      <a:r>
                        <a:rPr lang="es" sz="1100">
                          <a:latin typeface="Source Code Pro"/>
                          <a:ea typeface="Source Code Pro"/>
                          <a:cs typeface="Source Code Pro"/>
                          <a:sym typeface="Source Code Pro"/>
                        </a:rPr>
                        <a:t>interés</a:t>
                      </a:r>
                      <a:r>
                        <a:rPr lang="es" sz="1100">
                          <a:latin typeface="Source Code Pro"/>
                          <a:ea typeface="Source Code Pro"/>
                          <a:cs typeface="Source Code Pro"/>
                          <a:sym typeface="Source Code Pro"/>
                        </a:rPr>
                        <a:t>. </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r>
              <a:tr h="792900">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Un regalo para ti</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Elaborar un regalo especial </a:t>
                      </a:r>
                      <a:r>
                        <a:rPr lang="es" sz="1100">
                          <a:latin typeface="Source Code Pro"/>
                          <a:ea typeface="Source Code Pro"/>
                          <a:cs typeface="Source Code Pro"/>
                          <a:sym typeface="Source Code Pro"/>
                        </a:rPr>
                        <a:t>a través</a:t>
                      </a:r>
                      <a:r>
                        <a:rPr lang="es" sz="1100">
                          <a:latin typeface="Source Code Pro"/>
                          <a:ea typeface="Source Code Pro"/>
                          <a:cs typeface="Source Code Pro"/>
                          <a:sym typeface="Source Code Pro"/>
                        </a:rPr>
                        <a:t> de un mensaje escrito o gráfico para una persona con la que casi no </a:t>
                      </a:r>
                      <a:r>
                        <a:rPr lang="es" sz="1100">
                          <a:latin typeface="Source Code Pro"/>
                          <a:ea typeface="Source Code Pro"/>
                          <a:cs typeface="Source Code Pro"/>
                          <a:sym typeface="Source Code Pro"/>
                        </a:rPr>
                        <a:t>interactúa</a:t>
                      </a:r>
                      <a:r>
                        <a:rPr lang="es" sz="1100">
                          <a:latin typeface="Source Code Pro"/>
                          <a:ea typeface="Source Code Pro"/>
                          <a:cs typeface="Source Code Pro"/>
                          <a:sym typeface="Source Code Pro"/>
                        </a:rPr>
                        <a:t> el alumno y lograr hacerla sentir bien</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s" sz="1100">
                          <a:latin typeface="Source Code Pro"/>
                          <a:ea typeface="Source Code Pro"/>
                          <a:cs typeface="Source Code Pro"/>
                          <a:sym typeface="Source Code Pro"/>
                        </a:rPr>
                        <a:t>Lenguaje escrito, gráfico, verbal y corporal, creatividad, interacción, emisión de mensajes, reconocimiento de las </a:t>
                      </a:r>
                      <a:r>
                        <a:rPr lang="es" sz="1100">
                          <a:latin typeface="Source Code Pro"/>
                          <a:ea typeface="Source Code Pro"/>
                          <a:cs typeface="Source Code Pro"/>
                          <a:sym typeface="Source Code Pro"/>
                        </a:rPr>
                        <a:t>características</a:t>
                      </a:r>
                      <a:r>
                        <a:rPr lang="es" sz="1100">
                          <a:latin typeface="Source Code Pro"/>
                          <a:ea typeface="Source Code Pro"/>
                          <a:cs typeface="Source Code Pro"/>
                          <a:sym typeface="Source Code Pro"/>
                        </a:rPr>
                        <a:t> de personas</a:t>
                      </a:r>
                      <a:endParaRPr sz="1100">
                        <a:latin typeface="Source Code Pro"/>
                        <a:ea typeface="Source Code Pro"/>
                        <a:cs typeface="Source Code Pro"/>
                        <a:sym typeface="Source Code Pro"/>
                      </a:endParaRPr>
                    </a:p>
                  </a:txBody>
                  <a:tcPr marT="91425" marB="91425" marR="91425" marL="91425">
                    <a:lnL cap="flat" cmpd="sng" w="9525">
                      <a:solidFill>
                        <a:srgbClr val="B45F06"/>
                      </a:solidFill>
                      <a:prstDash val="solid"/>
                      <a:round/>
                      <a:headEnd len="sm" w="sm" type="none"/>
                      <a:tailEnd len="sm" w="sm" type="none"/>
                    </a:lnL>
                    <a:lnR cap="flat" cmpd="sng" w="9525">
                      <a:solidFill>
                        <a:srgbClr val="B45F06"/>
                      </a:solidFill>
                      <a:prstDash val="solid"/>
                      <a:round/>
                      <a:headEnd len="sm" w="sm" type="none"/>
                      <a:tailEnd len="sm" w="sm" type="none"/>
                    </a:lnR>
                    <a:lnT cap="flat" cmpd="sng" w="9525">
                      <a:solidFill>
                        <a:srgbClr val="B45F06"/>
                      </a:solidFill>
                      <a:prstDash val="solid"/>
                      <a:round/>
                      <a:headEnd len="sm" w="sm" type="none"/>
                      <a:tailEnd len="sm" w="sm" type="none"/>
                    </a:lnT>
                    <a:lnB cap="flat" cmpd="sng" w="9525">
                      <a:solidFill>
                        <a:srgbClr val="B45F06"/>
                      </a:solidFill>
                      <a:prstDash val="solid"/>
                      <a:round/>
                      <a:headEnd len="sm" w="sm" type="none"/>
                      <a:tailEnd len="sm" w="sm" type="none"/>
                    </a:lnB>
                    <a:solidFill>
                      <a:srgbClr val="F3F3F3"/>
                    </a:solidFill>
                  </a:tcPr>
                </a:tc>
              </a:tr>
            </a:tbl>
          </a:graphicData>
        </a:graphic>
      </p:graphicFrame>
      <p:pic>
        <p:nvPicPr>
          <p:cNvPr id="284" name="Google Shape;284;p39"/>
          <p:cNvPicPr preferRelativeResize="0"/>
          <p:nvPr/>
        </p:nvPicPr>
        <p:blipFill rotWithShape="1">
          <a:blip r:embed="rId3">
            <a:alphaModFix/>
          </a:blip>
          <a:srcRect b="9403" l="0" r="0" t="0"/>
          <a:stretch/>
        </p:blipFill>
        <p:spPr>
          <a:xfrm>
            <a:off x="5797000" y="0"/>
            <a:ext cx="919150" cy="832741"/>
          </a:xfrm>
          <a:prstGeom prst="rect">
            <a:avLst/>
          </a:prstGeom>
          <a:noFill/>
          <a:ln>
            <a:noFill/>
          </a:ln>
        </p:spPr>
      </p:pic>
      <p:pic>
        <p:nvPicPr>
          <p:cNvPr id="285" name="Google Shape;285;p39"/>
          <p:cNvPicPr preferRelativeResize="0"/>
          <p:nvPr/>
        </p:nvPicPr>
        <p:blipFill rotWithShape="1">
          <a:blip r:embed="rId3">
            <a:alphaModFix/>
          </a:blip>
          <a:srcRect b="9403" l="0" r="0" t="0"/>
          <a:stretch/>
        </p:blipFill>
        <p:spPr>
          <a:xfrm>
            <a:off x="2392325" y="0"/>
            <a:ext cx="919150" cy="83274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0"/>
          <p:cNvSpPr txBox="1"/>
          <p:nvPr>
            <p:ph type="title"/>
          </p:nvPr>
        </p:nvSpPr>
        <p:spPr>
          <a:xfrm>
            <a:off x="414150" y="13175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00FFFF"/>
                </a:highlight>
              </a:rPr>
              <a:t>Comparación de libros</a:t>
            </a:r>
            <a:endParaRPr>
              <a:highlight>
                <a:srgbClr val="00FFFF"/>
              </a:highlight>
            </a:endParaRPr>
          </a:p>
          <a:p>
            <a:pPr indent="0" lvl="0" marL="0" rtl="0" algn="l">
              <a:spcBef>
                <a:spcPts val="0"/>
              </a:spcBef>
              <a:spcAft>
                <a:spcPts val="0"/>
              </a:spcAft>
              <a:buNone/>
            </a:pPr>
            <a:r>
              <a:t/>
            </a:r>
            <a:endParaRPr/>
          </a:p>
        </p:txBody>
      </p:sp>
      <p:sp>
        <p:nvSpPr>
          <p:cNvPr id="291" name="Google Shape;291;p40"/>
          <p:cNvSpPr txBox="1"/>
          <p:nvPr>
            <p:ph idx="1" type="body"/>
          </p:nvPr>
        </p:nvSpPr>
        <p:spPr>
          <a:xfrm>
            <a:off x="209250" y="1003925"/>
            <a:ext cx="8725500" cy="43131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E69138"/>
              </a:buClr>
              <a:buSzPts val="1100"/>
              <a:buChar char="●"/>
            </a:pPr>
            <a:r>
              <a:rPr b="1" lang="es" sz="1100">
                <a:solidFill>
                  <a:srgbClr val="E69138"/>
                </a:solidFill>
              </a:rPr>
              <a:t>Cartilla.- Método </a:t>
            </a:r>
            <a:r>
              <a:rPr b="1" lang="es" sz="1100">
                <a:solidFill>
                  <a:srgbClr val="E69138"/>
                </a:solidFill>
              </a:rPr>
              <a:t>científico</a:t>
            </a:r>
            <a:r>
              <a:rPr b="1" lang="es" sz="1100">
                <a:solidFill>
                  <a:srgbClr val="E69138"/>
                </a:solidFill>
              </a:rPr>
              <a:t> de enseñar </a:t>
            </a:r>
            <a:r>
              <a:rPr b="1" lang="es" sz="1100">
                <a:solidFill>
                  <a:srgbClr val="E69138"/>
                </a:solidFill>
              </a:rPr>
              <a:t>simultáneamente</a:t>
            </a:r>
            <a:r>
              <a:rPr b="1" lang="es" sz="1100">
                <a:solidFill>
                  <a:srgbClr val="E69138"/>
                </a:solidFill>
              </a:rPr>
              <a:t> a leer y escribir a los niños con una cuidadosa graduación de dificultades: </a:t>
            </a:r>
            <a:r>
              <a:rPr lang="es" sz="1100">
                <a:solidFill>
                  <a:srgbClr val="000000"/>
                </a:solidFill>
              </a:rPr>
              <a:t>Se divide en 4 jornadas en cada una se desarrollan actividades de lengua escrita para que alumnos aprendan a leer. Método inductivo, silábico. T</a:t>
            </a:r>
            <a:r>
              <a:rPr lang="es" sz="1100">
                <a:solidFill>
                  <a:srgbClr val="000000"/>
                </a:solidFill>
              </a:rPr>
              <a:t>eoría</a:t>
            </a:r>
            <a:r>
              <a:rPr lang="es" sz="1100">
                <a:solidFill>
                  <a:srgbClr val="000000"/>
                </a:solidFill>
              </a:rPr>
              <a:t> del esquema. empieza de lo básico a lo complejo. </a:t>
            </a:r>
            <a:endParaRPr sz="1100">
              <a:solidFill>
                <a:srgbClr val="000000"/>
              </a:solidFill>
            </a:endParaRPr>
          </a:p>
          <a:p>
            <a:pPr indent="-298450" lvl="0" marL="457200" rtl="0" algn="l">
              <a:spcBef>
                <a:spcPts val="0"/>
              </a:spcBef>
              <a:spcAft>
                <a:spcPts val="0"/>
              </a:spcAft>
              <a:buClr>
                <a:srgbClr val="E69138"/>
              </a:buClr>
              <a:buSzPts val="1100"/>
              <a:buChar char="●"/>
            </a:pPr>
            <a:r>
              <a:rPr b="1" lang="es" sz="1100">
                <a:solidFill>
                  <a:srgbClr val="E69138"/>
                </a:solidFill>
              </a:rPr>
              <a:t>Español Primer Grado. Actividades Secretaría de Educación Pública: </a:t>
            </a:r>
            <a:r>
              <a:rPr lang="es" sz="1100">
                <a:solidFill>
                  <a:srgbClr val="000000"/>
                </a:solidFill>
              </a:rPr>
              <a:t>5 unidades. Actividades del lenguaje escrito. Alumnos forman palabras, las repiten, escriben y las identifican. Etapa </a:t>
            </a:r>
            <a:r>
              <a:rPr lang="es" sz="1100">
                <a:solidFill>
                  <a:srgbClr val="000000"/>
                </a:solidFill>
              </a:rPr>
              <a:t>alfabética</a:t>
            </a:r>
            <a:r>
              <a:rPr lang="es" sz="1100">
                <a:solidFill>
                  <a:srgbClr val="000000"/>
                </a:solidFill>
              </a:rPr>
              <a:t> pues los alumnos son capaces de escribir palabras enteras según su sonido. </a:t>
            </a:r>
            <a:endParaRPr sz="1100">
              <a:solidFill>
                <a:srgbClr val="000000"/>
              </a:solidFill>
            </a:endParaRPr>
          </a:p>
          <a:p>
            <a:pPr indent="-298450" lvl="0" marL="457200" rtl="0" algn="l">
              <a:spcBef>
                <a:spcPts val="0"/>
              </a:spcBef>
              <a:spcAft>
                <a:spcPts val="0"/>
              </a:spcAft>
              <a:buClr>
                <a:srgbClr val="E69138"/>
              </a:buClr>
              <a:buSzPts val="1100"/>
              <a:buChar char="●"/>
            </a:pPr>
            <a:r>
              <a:rPr b="1" lang="es" sz="1100">
                <a:solidFill>
                  <a:srgbClr val="E69138"/>
                </a:solidFill>
              </a:rPr>
              <a:t>Mi libro de Primer año 1960:</a:t>
            </a:r>
            <a:r>
              <a:rPr b="1" lang="es" sz="1100">
                <a:solidFill>
                  <a:srgbClr val="000000"/>
                </a:solidFill>
              </a:rPr>
              <a:t> </a:t>
            </a:r>
            <a:r>
              <a:rPr lang="es" sz="1100">
                <a:solidFill>
                  <a:srgbClr val="000000"/>
                </a:solidFill>
              </a:rPr>
              <a:t>Índice</a:t>
            </a:r>
            <a:r>
              <a:rPr lang="es" sz="1100">
                <a:solidFill>
                  <a:srgbClr val="000000"/>
                </a:solidFill>
              </a:rPr>
              <a:t> hasta al </a:t>
            </a:r>
            <a:r>
              <a:rPr lang="es" sz="1100">
                <a:solidFill>
                  <a:srgbClr val="000000"/>
                </a:solidFill>
              </a:rPr>
              <a:t>último</a:t>
            </a:r>
            <a:r>
              <a:rPr lang="es" sz="1100">
                <a:solidFill>
                  <a:srgbClr val="000000"/>
                </a:solidFill>
              </a:rPr>
              <a:t>. No cuenta con apartados. Actividades para leer y para escribir. </a:t>
            </a:r>
            <a:r>
              <a:rPr lang="es" sz="1100">
                <a:solidFill>
                  <a:srgbClr val="000000"/>
                </a:solidFill>
              </a:rPr>
              <a:t>Teoría</a:t>
            </a:r>
            <a:r>
              <a:rPr lang="es" sz="1100">
                <a:solidFill>
                  <a:srgbClr val="000000"/>
                </a:solidFill>
              </a:rPr>
              <a:t> del esquema y método inductivo pues parte de lo sencillo a lo complejo para que el niño aprenda a leer y escribir eficazmente. Toman conciencia de lo que significa esta parte teniendo </a:t>
            </a:r>
            <a:r>
              <a:rPr lang="es" sz="1100">
                <a:solidFill>
                  <a:srgbClr val="000000"/>
                </a:solidFill>
              </a:rPr>
              <a:t>interés</a:t>
            </a:r>
            <a:r>
              <a:rPr lang="es" sz="1100">
                <a:solidFill>
                  <a:srgbClr val="000000"/>
                </a:solidFill>
              </a:rPr>
              <a:t> y desarrollando experiencias. </a:t>
            </a:r>
            <a:endParaRPr sz="1100">
              <a:solidFill>
                <a:srgbClr val="000000"/>
              </a:solidFill>
            </a:endParaRPr>
          </a:p>
          <a:p>
            <a:pPr indent="-298450" lvl="0" marL="457200" rtl="0" algn="l">
              <a:spcBef>
                <a:spcPts val="0"/>
              </a:spcBef>
              <a:spcAft>
                <a:spcPts val="0"/>
              </a:spcAft>
              <a:buClr>
                <a:srgbClr val="E69138"/>
              </a:buClr>
              <a:buSzPts val="1100"/>
              <a:buChar char="●"/>
            </a:pPr>
            <a:r>
              <a:rPr b="1" lang="es" sz="1100">
                <a:solidFill>
                  <a:srgbClr val="E69138"/>
                </a:solidFill>
              </a:rPr>
              <a:t>Español Primer Grado. Libro de Texto 2013-2014: </a:t>
            </a:r>
            <a:r>
              <a:rPr lang="es" sz="1100">
                <a:solidFill>
                  <a:srgbClr val="000000"/>
                </a:solidFill>
              </a:rPr>
              <a:t>Organizado en proyectos. Evaluaciones en cada bloque. Método deductivo va de lo complejo a lo sencillo. Método del texto. Es muy repetitivo. </a:t>
            </a:r>
            <a:endParaRPr sz="1100">
              <a:solidFill>
                <a:srgbClr val="000000"/>
              </a:solidFill>
            </a:endParaRPr>
          </a:p>
          <a:p>
            <a:pPr indent="-298450" lvl="0" marL="457200" rtl="0" algn="l">
              <a:spcBef>
                <a:spcPts val="0"/>
              </a:spcBef>
              <a:spcAft>
                <a:spcPts val="0"/>
              </a:spcAft>
              <a:buClr>
                <a:srgbClr val="E69138"/>
              </a:buClr>
              <a:buSzPts val="1100"/>
              <a:buChar char="●"/>
            </a:pPr>
            <a:r>
              <a:rPr b="1" lang="es" sz="1100">
                <a:solidFill>
                  <a:srgbClr val="E69138"/>
                </a:solidFill>
              </a:rPr>
              <a:t>Juguemos a leer. Desarrollo de competencias de lenguaje:</a:t>
            </a:r>
            <a:r>
              <a:rPr b="1" lang="es" sz="1100">
                <a:solidFill>
                  <a:srgbClr val="000000"/>
                </a:solidFill>
              </a:rPr>
              <a:t> </a:t>
            </a:r>
            <a:r>
              <a:rPr lang="es" sz="1100">
                <a:solidFill>
                  <a:srgbClr val="000000"/>
                </a:solidFill>
              </a:rPr>
              <a:t>Vocales, Consonantes, </a:t>
            </a:r>
            <a:r>
              <a:rPr lang="es" sz="1100">
                <a:solidFill>
                  <a:srgbClr val="000000"/>
                </a:solidFill>
              </a:rPr>
              <a:t>Sílabas</a:t>
            </a:r>
            <a:r>
              <a:rPr lang="es" sz="1100">
                <a:solidFill>
                  <a:srgbClr val="000000"/>
                </a:solidFill>
              </a:rPr>
              <a:t> compuestas. Método fonético-sintético(parte de las unidades </a:t>
            </a:r>
            <a:r>
              <a:rPr lang="es" sz="1100">
                <a:solidFill>
                  <a:srgbClr val="000000"/>
                </a:solidFill>
              </a:rPr>
              <a:t>mínimas</a:t>
            </a:r>
            <a:r>
              <a:rPr lang="es" sz="1100">
                <a:solidFill>
                  <a:srgbClr val="000000"/>
                </a:solidFill>
              </a:rPr>
              <a:t> hasta llegar a la comprensión de unidades con significado y parte de los sonidos de las vocales). Se maneja la teoría del esquema pues se empieza con el desarrollo del vocabulario de manera </a:t>
            </a:r>
            <a:r>
              <a:rPr lang="es" sz="1100">
                <a:solidFill>
                  <a:srgbClr val="000000"/>
                </a:solidFill>
              </a:rPr>
              <a:t>dinámica</a:t>
            </a:r>
            <a:r>
              <a:rPr lang="es" sz="1100">
                <a:solidFill>
                  <a:srgbClr val="000000"/>
                </a:solidFill>
              </a:rPr>
              <a:t> para interpretar y comprender textos. </a:t>
            </a:r>
            <a:endParaRPr sz="1100">
              <a:solidFill>
                <a:srgbClr val="000000"/>
              </a:solidFill>
            </a:endParaRPr>
          </a:p>
          <a:p>
            <a:pPr indent="0" lvl="0" marL="457200" rtl="0" algn="l">
              <a:spcBef>
                <a:spcPts val="1600"/>
              </a:spcBef>
              <a:spcAft>
                <a:spcPts val="1600"/>
              </a:spcAft>
              <a:buNone/>
            </a:pPr>
            <a:r>
              <a:t/>
            </a:r>
            <a:endParaRPr b="1" sz="1100">
              <a:solidFill>
                <a:srgbClr val="000000"/>
              </a:solidFill>
            </a:endParaRPr>
          </a:p>
        </p:txBody>
      </p:sp>
      <p:pic>
        <p:nvPicPr>
          <p:cNvPr id="292" name="Google Shape;292;p40"/>
          <p:cNvPicPr preferRelativeResize="0"/>
          <p:nvPr/>
        </p:nvPicPr>
        <p:blipFill>
          <a:blip r:embed="rId3">
            <a:alphaModFix/>
          </a:blip>
          <a:stretch>
            <a:fillRect/>
          </a:stretch>
        </p:blipFill>
        <p:spPr>
          <a:xfrm>
            <a:off x="1192600" y="80800"/>
            <a:ext cx="1551925" cy="902901"/>
          </a:xfrm>
          <a:prstGeom prst="rect">
            <a:avLst/>
          </a:prstGeom>
          <a:noFill/>
          <a:ln>
            <a:noFill/>
          </a:ln>
        </p:spPr>
      </p:pic>
      <p:pic>
        <p:nvPicPr>
          <p:cNvPr id="293" name="Google Shape;293;p40"/>
          <p:cNvPicPr preferRelativeResize="0"/>
          <p:nvPr/>
        </p:nvPicPr>
        <p:blipFill>
          <a:blip r:embed="rId3">
            <a:alphaModFix/>
          </a:blip>
          <a:stretch>
            <a:fillRect/>
          </a:stretch>
        </p:blipFill>
        <p:spPr>
          <a:xfrm>
            <a:off x="6661000" y="131750"/>
            <a:ext cx="1551926" cy="9029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297" name="Shape 297"/>
        <p:cNvGrpSpPr/>
        <p:nvPr/>
      </p:nvGrpSpPr>
      <p:grpSpPr>
        <a:xfrm>
          <a:off x="0" y="0"/>
          <a:ext cx="0" cy="0"/>
          <a:chOff x="0" y="0"/>
          <a:chExt cx="0" cy="0"/>
        </a:xfrm>
      </p:grpSpPr>
      <p:sp>
        <p:nvSpPr>
          <p:cNvPr id="298" name="Google Shape;298;p41"/>
          <p:cNvSpPr txBox="1"/>
          <p:nvPr>
            <p:ph type="title"/>
          </p:nvPr>
        </p:nvSpPr>
        <p:spPr>
          <a:xfrm>
            <a:off x="311700" y="74375"/>
            <a:ext cx="8520600" cy="8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6100"/>
              <a:t>Cierre </a:t>
            </a:r>
            <a:endParaRPr sz="6100"/>
          </a:p>
        </p:txBody>
      </p:sp>
      <p:sp>
        <p:nvSpPr>
          <p:cNvPr id="299" name="Google Shape;299;p41"/>
          <p:cNvSpPr txBox="1"/>
          <p:nvPr>
            <p:ph idx="1" type="body"/>
          </p:nvPr>
        </p:nvSpPr>
        <p:spPr>
          <a:xfrm>
            <a:off x="311700" y="1103025"/>
            <a:ext cx="8520600" cy="3898500"/>
          </a:xfrm>
          <a:prstGeom prst="rect">
            <a:avLst/>
          </a:prstGeom>
          <a:solidFill>
            <a:srgbClr val="FFFFFF"/>
          </a:solidFill>
        </p:spPr>
        <p:txBody>
          <a:bodyPr anchorCtr="0" anchor="t" bIns="91425" lIns="91425" spcFirstLastPara="1" rIns="91425" wrap="square" tIns="91425">
            <a:noAutofit/>
          </a:bodyPr>
          <a:lstStyle/>
          <a:p>
            <a:pPr indent="0" lvl="0" marL="0" rtl="0" algn="just">
              <a:spcBef>
                <a:spcPts val="0"/>
              </a:spcBef>
              <a:spcAft>
                <a:spcPts val="0"/>
              </a:spcAft>
              <a:buNone/>
            </a:pPr>
            <a:r>
              <a:rPr lang="es" sz="1300">
                <a:solidFill>
                  <a:srgbClr val="000000"/>
                </a:solidFill>
              </a:rPr>
              <a:t>Llegamos a la </a:t>
            </a:r>
            <a:r>
              <a:rPr lang="es" sz="1300">
                <a:solidFill>
                  <a:srgbClr val="000000"/>
                </a:solidFill>
              </a:rPr>
              <a:t>conclusión</a:t>
            </a:r>
            <a:r>
              <a:rPr lang="es" sz="1300">
                <a:solidFill>
                  <a:srgbClr val="000000"/>
                </a:solidFill>
              </a:rPr>
              <a:t> de lo importante que es este campo </a:t>
            </a:r>
            <a:r>
              <a:rPr lang="es" sz="1300">
                <a:solidFill>
                  <a:srgbClr val="000000"/>
                </a:solidFill>
              </a:rPr>
              <a:t>formativo</a:t>
            </a:r>
            <a:r>
              <a:rPr lang="es" sz="1300">
                <a:solidFill>
                  <a:srgbClr val="000000"/>
                </a:solidFill>
              </a:rPr>
              <a:t> dentro del proceso del desarrollo del alumno, dentro de su propio aprendizaje/conocimiento </a:t>
            </a:r>
            <a:r>
              <a:rPr lang="es" sz="1300">
                <a:solidFill>
                  <a:srgbClr val="000000"/>
                </a:solidFill>
              </a:rPr>
              <a:t>significativo</a:t>
            </a:r>
            <a:r>
              <a:rPr lang="es" sz="1300">
                <a:solidFill>
                  <a:srgbClr val="000000"/>
                </a:solidFill>
              </a:rPr>
              <a:t> para que este sea complemento de su vida cotidiana, pues bien sabemos que el lenguaje oral, es la principal forma de </a:t>
            </a:r>
            <a:r>
              <a:rPr lang="es" sz="1300">
                <a:solidFill>
                  <a:srgbClr val="000000"/>
                </a:solidFill>
              </a:rPr>
              <a:t>comunicación</a:t>
            </a:r>
            <a:r>
              <a:rPr lang="es" sz="1300">
                <a:solidFill>
                  <a:srgbClr val="000000"/>
                </a:solidFill>
              </a:rPr>
              <a:t> de los seres humanos, en esta aprendemos a dar a conocer cada </a:t>
            </a:r>
            <a:r>
              <a:rPr lang="es" sz="1300">
                <a:solidFill>
                  <a:srgbClr val="000000"/>
                </a:solidFill>
              </a:rPr>
              <a:t>intención</a:t>
            </a:r>
            <a:r>
              <a:rPr lang="es" sz="1300">
                <a:solidFill>
                  <a:srgbClr val="000000"/>
                </a:solidFill>
              </a:rPr>
              <a:t> comunicativa, </a:t>
            </a:r>
            <a:r>
              <a:rPr lang="es" sz="1300">
                <a:solidFill>
                  <a:srgbClr val="000000"/>
                </a:solidFill>
              </a:rPr>
              <a:t>después</a:t>
            </a:r>
            <a:r>
              <a:rPr lang="es" sz="1300">
                <a:solidFill>
                  <a:srgbClr val="000000"/>
                </a:solidFill>
              </a:rPr>
              <a:t> de que este lenguaje oral se va </a:t>
            </a:r>
            <a:r>
              <a:rPr lang="es" sz="1300">
                <a:solidFill>
                  <a:srgbClr val="000000"/>
                </a:solidFill>
              </a:rPr>
              <a:t>desarrollando</a:t>
            </a:r>
            <a:r>
              <a:rPr lang="es" sz="1300">
                <a:solidFill>
                  <a:srgbClr val="000000"/>
                </a:solidFill>
              </a:rPr>
              <a:t>, junto a </a:t>
            </a:r>
            <a:r>
              <a:rPr lang="es" sz="1300">
                <a:solidFill>
                  <a:srgbClr val="000000"/>
                </a:solidFill>
              </a:rPr>
              <a:t>él</a:t>
            </a:r>
            <a:r>
              <a:rPr lang="es" sz="1300">
                <a:solidFill>
                  <a:srgbClr val="000000"/>
                </a:solidFill>
              </a:rPr>
              <a:t> va tomando la </a:t>
            </a:r>
            <a:r>
              <a:rPr lang="es" sz="1300">
                <a:solidFill>
                  <a:srgbClr val="000000"/>
                </a:solidFill>
              </a:rPr>
              <a:t>adquisición</a:t>
            </a:r>
            <a:r>
              <a:rPr lang="es" sz="1300">
                <a:solidFill>
                  <a:srgbClr val="000000"/>
                </a:solidFill>
              </a:rPr>
              <a:t> del lenguaje escrito, y muchas de las veces, esto se hace a la par, de manera que el niño va comprendiendo la importancia de estos, es decir, sabe reconocer letras, y de estas se </a:t>
            </a:r>
            <a:r>
              <a:rPr lang="es" sz="1300">
                <a:solidFill>
                  <a:srgbClr val="000000"/>
                </a:solidFill>
              </a:rPr>
              <a:t>componen</a:t>
            </a:r>
            <a:r>
              <a:rPr lang="es" sz="1300">
                <a:solidFill>
                  <a:srgbClr val="000000"/>
                </a:solidFill>
              </a:rPr>
              <a:t> palabras, de las palabras, pequeñas frases y de estas oraciones que dan a conocer cualquier </a:t>
            </a:r>
            <a:r>
              <a:rPr lang="es" sz="1300">
                <a:solidFill>
                  <a:srgbClr val="000000"/>
                </a:solidFill>
              </a:rPr>
              <a:t>situación</a:t>
            </a:r>
            <a:r>
              <a:rPr lang="es" sz="1300">
                <a:solidFill>
                  <a:srgbClr val="000000"/>
                </a:solidFill>
              </a:rPr>
              <a:t>.</a:t>
            </a:r>
            <a:endParaRPr sz="1300">
              <a:solidFill>
                <a:srgbClr val="000000"/>
              </a:solidFill>
            </a:endParaRPr>
          </a:p>
          <a:p>
            <a:pPr indent="0" lvl="0" marL="0" rtl="0" algn="just">
              <a:spcBef>
                <a:spcPts val="1600"/>
              </a:spcBef>
              <a:spcAft>
                <a:spcPts val="0"/>
              </a:spcAft>
              <a:buNone/>
            </a:pPr>
            <a:r>
              <a:rPr b="1" lang="es">
                <a:solidFill>
                  <a:srgbClr val="000000"/>
                </a:solidFill>
              </a:rPr>
              <a:t>Referencia Bibliográfica: </a:t>
            </a:r>
            <a:endParaRPr b="1">
              <a:solidFill>
                <a:srgbClr val="000000"/>
              </a:solidFill>
            </a:endParaRPr>
          </a:p>
          <a:p>
            <a:pPr indent="0" lvl="0" marL="0" rtl="0" algn="just">
              <a:spcBef>
                <a:spcPts val="1600"/>
              </a:spcBef>
              <a:spcAft>
                <a:spcPts val="0"/>
              </a:spcAft>
              <a:buNone/>
            </a:pPr>
            <a:r>
              <a:rPr b="1" lang="es">
                <a:solidFill>
                  <a:srgbClr val="000000"/>
                </a:solidFill>
                <a:latin typeface="Arial"/>
                <a:ea typeface="Arial"/>
                <a:cs typeface="Arial"/>
                <a:sym typeface="Arial"/>
              </a:rPr>
              <a:t>Secretaría de Educación Pública (2017).</a:t>
            </a:r>
            <a:r>
              <a:rPr lang="es">
                <a:solidFill>
                  <a:srgbClr val="000000"/>
                </a:solidFill>
                <a:latin typeface="Arial"/>
                <a:ea typeface="Arial"/>
                <a:cs typeface="Arial"/>
                <a:sym typeface="Arial"/>
              </a:rPr>
              <a:t> Aprendizajes Clave Preescolar. P.p. 179-212. Recuperado de:https://www.planyprogramasdestudio.sep.gob.mx/descargables/biblioteca/preescolar/1LpM-Preescolar-DIGITAL.pdf</a:t>
            </a:r>
            <a:endParaRPr>
              <a:solidFill>
                <a:srgbClr val="000000"/>
              </a:solidFill>
            </a:endParaRPr>
          </a:p>
          <a:p>
            <a:pPr indent="0" lvl="0" marL="0" rtl="0" algn="just">
              <a:spcBef>
                <a:spcPts val="1600"/>
              </a:spcBef>
              <a:spcAft>
                <a:spcPts val="0"/>
              </a:spcAft>
              <a:buNone/>
            </a:pPr>
            <a:r>
              <a:t/>
            </a:r>
            <a:endParaRPr sz="1300">
              <a:solidFill>
                <a:srgbClr val="000000"/>
              </a:solidFill>
            </a:endParaRPr>
          </a:p>
          <a:p>
            <a:pPr indent="0" lvl="0" marL="0" rtl="0" algn="just">
              <a:spcBef>
                <a:spcPts val="1600"/>
              </a:spcBef>
              <a:spcAft>
                <a:spcPts val="1600"/>
              </a:spcAft>
              <a:buNone/>
            </a:pPr>
            <a:r>
              <a:t/>
            </a:r>
            <a:endParaRPr sz="1500">
              <a:solidFill>
                <a:srgbClr val="000000"/>
              </a:solidFill>
            </a:endParaRPr>
          </a:p>
        </p:txBody>
      </p:sp>
      <p:pic>
        <p:nvPicPr>
          <p:cNvPr id="300" name="Google Shape;300;p41"/>
          <p:cNvPicPr preferRelativeResize="0"/>
          <p:nvPr/>
        </p:nvPicPr>
        <p:blipFill>
          <a:blip r:embed="rId3">
            <a:alphaModFix/>
          </a:blip>
          <a:stretch>
            <a:fillRect/>
          </a:stretch>
        </p:blipFill>
        <p:spPr>
          <a:xfrm>
            <a:off x="7793850" y="74375"/>
            <a:ext cx="972300" cy="973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979100" y="226500"/>
            <a:ext cx="33570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9FC5E8"/>
                </a:highlight>
              </a:rPr>
              <a:t>RUTAS DE ENSEÑANZA</a:t>
            </a:r>
            <a:endParaRPr/>
          </a:p>
        </p:txBody>
      </p:sp>
      <p:sp>
        <p:nvSpPr>
          <p:cNvPr id="74" name="Google Shape;74;p15"/>
          <p:cNvSpPr txBox="1"/>
          <p:nvPr>
            <p:ph idx="1" type="body"/>
          </p:nvPr>
        </p:nvSpPr>
        <p:spPr>
          <a:xfrm>
            <a:off x="0" y="1129525"/>
            <a:ext cx="5031900" cy="1374000"/>
          </a:xfrm>
          <a:prstGeom prst="rect">
            <a:avLst/>
          </a:prstGeom>
          <a:solidFill>
            <a:srgbClr val="F3F3F3"/>
          </a:solidFill>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s" sz="1400">
                <a:solidFill>
                  <a:srgbClr val="000000"/>
                </a:solidFill>
              </a:rPr>
              <a:t>1. La producción contextualizada del lenguaje, esto es, la interacción oral y la escritura de textos guiadas siempre por finalidades, destinatarios y tipos de texto específicos. </a:t>
            </a:r>
            <a:endParaRPr sz="1400">
              <a:solidFill>
                <a:srgbClr val="000000"/>
              </a:solidFill>
            </a:endParaRPr>
          </a:p>
          <a:p>
            <a:pPr indent="0" lvl="0" marL="0" rtl="0" algn="ctr">
              <a:spcBef>
                <a:spcPts val="1600"/>
              </a:spcBef>
              <a:spcAft>
                <a:spcPts val="1600"/>
              </a:spcAft>
              <a:buNone/>
            </a:pPr>
            <a:r>
              <a:t/>
            </a:r>
            <a:endParaRPr sz="1400">
              <a:solidFill>
                <a:srgbClr val="000000"/>
              </a:solidFill>
            </a:endParaRPr>
          </a:p>
        </p:txBody>
      </p:sp>
      <p:sp>
        <p:nvSpPr>
          <p:cNvPr id="75" name="Google Shape;75;p15"/>
          <p:cNvSpPr txBox="1"/>
          <p:nvPr/>
        </p:nvSpPr>
        <p:spPr>
          <a:xfrm>
            <a:off x="5577250" y="3272075"/>
            <a:ext cx="3566700" cy="1710300"/>
          </a:xfrm>
          <a:prstGeom prst="rect">
            <a:avLst/>
          </a:prstGeom>
          <a:solidFill>
            <a:srgbClr val="CFE2F3"/>
          </a:solidFill>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a:p>
            <a:pPr indent="0" lvl="0" marL="0" rtl="0" algn="ctr">
              <a:spcBef>
                <a:spcPts val="0"/>
              </a:spcBef>
              <a:spcAft>
                <a:spcPts val="0"/>
              </a:spcAft>
              <a:buNone/>
            </a:pPr>
            <a:r>
              <a:rPr lang="es">
                <a:latin typeface="Source Code Pro"/>
                <a:ea typeface="Source Code Pro"/>
                <a:cs typeface="Source Code Pro"/>
                <a:sym typeface="Source Code Pro"/>
              </a:rPr>
              <a:t>Confluyen en la noción de práctica social del lenguaje en cuanto núcleo articulador de los contenidos curriculares </a:t>
            </a:r>
            <a:endParaRPr>
              <a:latin typeface="Source Code Pro"/>
              <a:ea typeface="Source Code Pro"/>
              <a:cs typeface="Source Code Pro"/>
              <a:sym typeface="Source Code Pro"/>
            </a:endParaRPr>
          </a:p>
        </p:txBody>
      </p:sp>
      <p:sp>
        <p:nvSpPr>
          <p:cNvPr id="76" name="Google Shape;76;p15"/>
          <p:cNvSpPr/>
          <p:nvPr/>
        </p:nvSpPr>
        <p:spPr>
          <a:xfrm>
            <a:off x="5577200" y="3098500"/>
            <a:ext cx="3566700" cy="173700"/>
          </a:xfrm>
          <a:prstGeom prst="rect">
            <a:avLst/>
          </a:prstGeom>
          <a:solidFill>
            <a:srgbClr val="20124D"/>
          </a:solidFill>
          <a:ln cap="flat" cmpd="sng" w="9525">
            <a:solidFill>
              <a:srgbClr val="2012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5577200" y="4982375"/>
            <a:ext cx="3566700" cy="173700"/>
          </a:xfrm>
          <a:prstGeom prst="rect">
            <a:avLst/>
          </a:prstGeom>
          <a:solidFill>
            <a:srgbClr val="20124D"/>
          </a:solidFill>
          <a:ln cap="flat" cmpd="sng" w="9525">
            <a:solidFill>
              <a:srgbClr val="2012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5"/>
          <p:cNvPicPr preferRelativeResize="0"/>
          <p:nvPr/>
        </p:nvPicPr>
        <p:blipFill>
          <a:blip r:embed="rId3">
            <a:alphaModFix/>
          </a:blip>
          <a:stretch>
            <a:fillRect/>
          </a:stretch>
        </p:blipFill>
        <p:spPr>
          <a:xfrm>
            <a:off x="5577300" y="0"/>
            <a:ext cx="3566700" cy="2441625"/>
          </a:xfrm>
          <a:prstGeom prst="rect">
            <a:avLst/>
          </a:prstGeom>
          <a:noFill/>
          <a:ln>
            <a:noFill/>
          </a:ln>
        </p:spPr>
      </p:pic>
      <p:sp>
        <p:nvSpPr>
          <p:cNvPr id="79" name="Google Shape;79;p15"/>
          <p:cNvSpPr txBox="1"/>
          <p:nvPr/>
        </p:nvSpPr>
        <p:spPr>
          <a:xfrm>
            <a:off x="0" y="2950450"/>
            <a:ext cx="5031900" cy="801000"/>
          </a:xfrm>
          <a:prstGeom prst="rect">
            <a:avLst/>
          </a:prstGeom>
          <a:solidFill>
            <a:srgbClr val="F3F3F3"/>
          </a:solidFill>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a:latin typeface="Source Code Pro"/>
                <a:ea typeface="Source Code Pro"/>
                <a:cs typeface="Source Code Pro"/>
                <a:sym typeface="Source Code Pro"/>
              </a:rPr>
              <a:t>2. El aprendizaje de diferentes modalidades de leer, estudiar e interpretar los textos. </a:t>
            </a:r>
            <a:endParaRPr>
              <a:latin typeface="Source Code Pro"/>
              <a:ea typeface="Source Code Pro"/>
              <a:cs typeface="Source Code Pro"/>
              <a:sym typeface="Source Code Pro"/>
            </a:endParaRPr>
          </a:p>
          <a:p>
            <a:pPr indent="0" lvl="0" marL="0" rtl="0" algn="ctr">
              <a:lnSpc>
                <a:spcPct val="115000"/>
              </a:lnSpc>
              <a:spcBef>
                <a:spcPts val="1600"/>
              </a:spcBef>
              <a:spcAft>
                <a:spcPts val="1600"/>
              </a:spcAft>
              <a:buNone/>
            </a:pPr>
            <a:r>
              <a:t/>
            </a:r>
            <a:endParaRPr>
              <a:latin typeface="Source Code Pro"/>
              <a:ea typeface="Source Code Pro"/>
              <a:cs typeface="Source Code Pro"/>
              <a:sym typeface="Source Code Pro"/>
            </a:endParaRPr>
          </a:p>
        </p:txBody>
      </p:sp>
      <p:sp>
        <p:nvSpPr>
          <p:cNvPr id="80" name="Google Shape;80;p15"/>
          <p:cNvSpPr txBox="1"/>
          <p:nvPr/>
        </p:nvSpPr>
        <p:spPr>
          <a:xfrm>
            <a:off x="0" y="4198375"/>
            <a:ext cx="5031900" cy="657000"/>
          </a:xfrm>
          <a:prstGeom prst="rect">
            <a:avLst/>
          </a:prstGeom>
          <a:solidFill>
            <a:srgbClr val="F3F3F3"/>
          </a:solidFill>
          <a:ln cap="flat" cmpd="sng" w="9525">
            <a:solidFill>
              <a:srgbClr val="F3F3F3"/>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s">
                <a:latin typeface="Source Code Pro"/>
                <a:ea typeface="Source Code Pro"/>
                <a:cs typeface="Source Code Pro"/>
                <a:sym typeface="Source Code Pro"/>
              </a:rPr>
              <a:t>3. El análisis o la reflexión sobre la producción lingüística. </a:t>
            </a:r>
            <a:endParaRPr>
              <a:latin typeface="Source Code Pro"/>
              <a:ea typeface="Source Code Pro"/>
              <a:cs typeface="Source Code Pro"/>
              <a:sym typeface="Source Code Pro"/>
            </a:endParaRPr>
          </a:p>
          <a:p>
            <a:pPr indent="0" lvl="0" marL="0" rtl="0" algn="l">
              <a:spcBef>
                <a:spcPts val="1600"/>
              </a:spcBef>
              <a:spcAft>
                <a:spcPts val="0"/>
              </a:spcAft>
              <a:buNone/>
            </a:pPr>
            <a:r>
              <a:t/>
            </a:r>
            <a:endParaRPr>
              <a:latin typeface="Source Code Pro"/>
              <a:ea typeface="Source Code Pro"/>
              <a:cs typeface="Source Code Pro"/>
              <a:sym typeface="Source Code Pro"/>
            </a:endParaRPr>
          </a:p>
        </p:txBody>
      </p:sp>
      <p:sp>
        <p:nvSpPr>
          <p:cNvPr id="81" name="Google Shape;81;p15"/>
          <p:cNvSpPr/>
          <p:nvPr/>
        </p:nvSpPr>
        <p:spPr>
          <a:xfrm rot="5400000">
            <a:off x="2193928" y="2546130"/>
            <a:ext cx="433500" cy="348300"/>
          </a:xfrm>
          <a:prstGeom prst="rightArrow">
            <a:avLst>
              <a:gd fmla="val 50000" name="adj1"/>
              <a:gd fmla="val 50000" name="adj2"/>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rot="5400000">
            <a:off x="2193928" y="3794055"/>
            <a:ext cx="433500" cy="348300"/>
          </a:xfrm>
          <a:prstGeom prst="rightArrow">
            <a:avLst>
              <a:gd fmla="val 50000" name="adj1"/>
              <a:gd fmla="val 50000" name="adj2"/>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623400" y="280450"/>
            <a:ext cx="8520600" cy="80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highlight>
                  <a:srgbClr val="9FC5E8"/>
                </a:highlight>
              </a:rPr>
              <a:t>El aprendizaje del lenguaje </a:t>
            </a:r>
            <a:endParaRPr>
              <a:highlight>
                <a:srgbClr val="9FC5E8"/>
              </a:highlight>
            </a:endParaRPr>
          </a:p>
        </p:txBody>
      </p:sp>
      <p:sp>
        <p:nvSpPr>
          <p:cNvPr id="88" name="Google Shape;88;p16"/>
          <p:cNvSpPr txBox="1"/>
          <p:nvPr>
            <p:ph idx="1" type="body"/>
          </p:nvPr>
        </p:nvSpPr>
        <p:spPr>
          <a:xfrm>
            <a:off x="311700" y="1228675"/>
            <a:ext cx="5067300" cy="35925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lang="es" sz="1400">
                <a:solidFill>
                  <a:srgbClr val="000000"/>
                </a:solidFill>
              </a:rPr>
              <a:t>Se concibe como una actividad comunicativa, cognitiva y reflexiva mediante la cual se expresan, intercambian y defienden las ideas; se establecen y mantienen las relaciones interpersonales; se accede a la información; se participa en la construcción del conocimiento y se reflexiona sobre el proceso de creación discursiva e intelectual.</a:t>
            </a:r>
            <a:endParaRPr sz="1400">
              <a:solidFill>
                <a:srgbClr val="000000"/>
              </a:solidFill>
            </a:endParaRPr>
          </a:p>
          <a:p>
            <a:pPr indent="0" lvl="0" marL="0" rtl="0" algn="just">
              <a:spcBef>
                <a:spcPts val="1200"/>
              </a:spcBef>
              <a:spcAft>
                <a:spcPts val="0"/>
              </a:spcAft>
              <a:buNone/>
            </a:pPr>
            <a:r>
              <a:rPr lang="es" sz="1400">
                <a:solidFill>
                  <a:srgbClr val="000000"/>
                </a:solidFill>
              </a:rPr>
              <a:t>El lenguaje se adquiere y educa en la interacción social, mediante la participación en intercambios orales variados y en actos de lectura y escritura plenos de significación.</a:t>
            </a:r>
            <a:endParaRPr sz="1400">
              <a:solidFill>
                <a:srgbClr val="000000"/>
              </a:solidFill>
            </a:endParaRPr>
          </a:p>
          <a:p>
            <a:pPr indent="0" lvl="0" marL="0" rtl="0" algn="l">
              <a:spcBef>
                <a:spcPts val="1200"/>
              </a:spcBef>
              <a:spcAft>
                <a:spcPts val="1600"/>
              </a:spcAft>
              <a:buNone/>
            </a:pPr>
            <a:r>
              <a:t/>
            </a:r>
            <a:endParaRPr/>
          </a:p>
        </p:txBody>
      </p:sp>
      <p:pic>
        <p:nvPicPr>
          <p:cNvPr id="89" name="Google Shape;89;p16"/>
          <p:cNvPicPr preferRelativeResize="0"/>
          <p:nvPr/>
        </p:nvPicPr>
        <p:blipFill>
          <a:blip r:embed="rId3">
            <a:alphaModFix/>
          </a:blip>
          <a:stretch>
            <a:fillRect/>
          </a:stretch>
        </p:blipFill>
        <p:spPr>
          <a:xfrm>
            <a:off x="5531400" y="1246250"/>
            <a:ext cx="3144375" cy="3302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F4CCCC"/>
                </a:highlight>
              </a:rPr>
              <a:t>Lengua materna, segunda lengua : lengua extranjera, bilingüismo y plurilingüismo :)</a:t>
            </a:r>
            <a:endParaRPr>
              <a:highlight>
                <a:srgbClr val="F4CCCC"/>
              </a:highlight>
            </a:endParaRPr>
          </a:p>
        </p:txBody>
      </p:sp>
      <p:sp>
        <p:nvSpPr>
          <p:cNvPr id="95" name="Google Shape;95;p17"/>
          <p:cNvSpPr txBox="1"/>
          <p:nvPr>
            <p:ph idx="1" type="body"/>
          </p:nvPr>
        </p:nvSpPr>
        <p:spPr>
          <a:xfrm>
            <a:off x="311700" y="1655875"/>
            <a:ext cx="4853400" cy="33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400">
                <a:solidFill>
                  <a:srgbClr val="000000"/>
                </a:solidFill>
              </a:rPr>
              <a:t>La </a:t>
            </a:r>
            <a:r>
              <a:rPr b="1" lang="es" sz="1400">
                <a:solidFill>
                  <a:srgbClr val="FF00FF"/>
                </a:solidFill>
              </a:rPr>
              <a:t>lengua materna o nativa</a:t>
            </a:r>
            <a:r>
              <a:rPr lang="es" sz="1400">
                <a:solidFill>
                  <a:srgbClr val="000000"/>
                </a:solidFill>
              </a:rPr>
              <a:t> es la primera que el niño adquiere en un contexto natural a partir de la comunicación con los adultos que lo rodean.</a:t>
            </a:r>
            <a:endParaRPr sz="1400">
              <a:solidFill>
                <a:srgbClr val="000000"/>
              </a:solidFill>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0"/>
              </a:spcAft>
              <a:buNone/>
            </a:pPr>
            <a:r>
              <a:rPr lang="es" sz="1400">
                <a:solidFill>
                  <a:srgbClr val="000000"/>
                </a:solidFill>
              </a:rPr>
              <a:t>El concepto de </a:t>
            </a:r>
            <a:r>
              <a:rPr b="1" lang="es" sz="1400">
                <a:solidFill>
                  <a:srgbClr val="FF00FF"/>
                </a:solidFill>
              </a:rPr>
              <a:t>segunda lengua</a:t>
            </a:r>
            <a:r>
              <a:rPr b="1" lang="es" sz="1400">
                <a:solidFill>
                  <a:srgbClr val="000000"/>
                </a:solidFill>
              </a:rPr>
              <a:t> </a:t>
            </a:r>
            <a:r>
              <a:rPr lang="es" sz="1400">
                <a:solidFill>
                  <a:srgbClr val="000000"/>
                </a:solidFill>
              </a:rPr>
              <a:t>se define en relación con el de primera lengua, generalmente la lengua materna, y se entrelaza con el de bilingüismo.</a:t>
            </a:r>
            <a:endParaRPr sz="1400">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96" name="Google Shape;96;p17"/>
          <p:cNvPicPr preferRelativeResize="0"/>
          <p:nvPr/>
        </p:nvPicPr>
        <p:blipFill>
          <a:blip r:embed="rId3">
            <a:alphaModFix/>
          </a:blip>
          <a:stretch>
            <a:fillRect/>
          </a:stretch>
        </p:blipFill>
        <p:spPr>
          <a:xfrm>
            <a:off x="5256225" y="1487700"/>
            <a:ext cx="3887775" cy="3655800"/>
          </a:xfrm>
          <a:prstGeom prst="rect">
            <a:avLst/>
          </a:prstGeom>
          <a:noFill/>
          <a:ln>
            <a:noFill/>
          </a:ln>
        </p:spPr>
      </p:pic>
      <p:sp>
        <p:nvSpPr>
          <p:cNvPr id="97" name="Google Shape;97;p17"/>
          <p:cNvSpPr/>
          <p:nvPr/>
        </p:nvSpPr>
        <p:spPr>
          <a:xfrm rot="5400000">
            <a:off x="2171178" y="2762330"/>
            <a:ext cx="433500" cy="348300"/>
          </a:xfrm>
          <a:prstGeom prst="rightArrow">
            <a:avLst>
              <a:gd fmla="val 50000" name="adj1"/>
              <a:gd fmla="val 50000" name="adj2"/>
            </a:avLst>
          </a:prstGeom>
          <a:solidFill>
            <a:srgbClr val="FF00FF"/>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idx="1" type="body"/>
          </p:nvPr>
        </p:nvSpPr>
        <p:spPr>
          <a:xfrm>
            <a:off x="311700" y="582525"/>
            <a:ext cx="4472400" cy="4339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500">
                <a:solidFill>
                  <a:srgbClr val="000000"/>
                </a:solidFill>
              </a:rPr>
              <a:t>El concepto de </a:t>
            </a:r>
            <a:r>
              <a:rPr b="1" lang="es" sz="1500">
                <a:solidFill>
                  <a:srgbClr val="FF00FF"/>
                </a:solidFill>
              </a:rPr>
              <a:t>bilingüismo</a:t>
            </a:r>
            <a:r>
              <a:rPr lang="es" sz="1500">
                <a:solidFill>
                  <a:srgbClr val="000000"/>
                </a:solidFill>
              </a:rPr>
              <a:t>, lo mismo que el de plurilingüismo, hace referencia a situaciones diferentes. La primera tiene que ver con la capacidad de un individuo para comunicarse de forma alterna en dos o más lenguas, dependiendo del contexto comunicativo.</a:t>
            </a:r>
            <a:endParaRPr sz="1500">
              <a:solidFill>
                <a:srgbClr val="000000"/>
              </a:solidFill>
            </a:endParaRPr>
          </a:p>
          <a:p>
            <a:pPr indent="0" lvl="0" marL="0" rtl="0" algn="just">
              <a:spcBef>
                <a:spcPts val="1600"/>
              </a:spcBef>
              <a:spcAft>
                <a:spcPts val="0"/>
              </a:spcAft>
              <a:buNone/>
            </a:pPr>
            <a:r>
              <a:rPr lang="es" sz="1500">
                <a:solidFill>
                  <a:srgbClr val="000000"/>
                </a:solidFill>
              </a:rPr>
              <a:t> </a:t>
            </a:r>
            <a:endParaRPr sz="1500">
              <a:solidFill>
                <a:srgbClr val="000000"/>
              </a:solidFill>
            </a:endParaRPr>
          </a:p>
          <a:p>
            <a:pPr indent="0" lvl="0" marL="0" rtl="0" algn="just">
              <a:spcBef>
                <a:spcPts val="1600"/>
              </a:spcBef>
              <a:spcAft>
                <a:spcPts val="1600"/>
              </a:spcAft>
              <a:buNone/>
            </a:pPr>
            <a:r>
              <a:rPr lang="es" sz="1500">
                <a:solidFill>
                  <a:srgbClr val="000000"/>
                </a:solidFill>
              </a:rPr>
              <a:t>El </a:t>
            </a:r>
            <a:r>
              <a:rPr b="1" lang="es" sz="1500">
                <a:solidFill>
                  <a:srgbClr val="FF00FF"/>
                </a:solidFill>
              </a:rPr>
              <a:t>plurilingüismo</a:t>
            </a:r>
            <a:r>
              <a:rPr lang="es" sz="1500">
                <a:solidFill>
                  <a:srgbClr val="000000"/>
                </a:solidFill>
              </a:rPr>
              <a:t> se refiere a la coexistencia de dos o más lenguas en el mismo territorio. </a:t>
            </a:r>
            <a:endParaRPr sz="1500">
              <a:solidFill>
                <a:srgbClr val="000000"/>
              </a:solidFill>
            </a:endParaRPr>
          </a:p>
        </p:txBody>
      </p:sp>
      <p:pic>
        <p:nvPicPr>
          <p:cNvPr id="103" name="Google Shape;103;p18"/>
          <p:cNvPicPr preferRelativeResize="0"/>
          <p:nvPr/>
        </p:nvPicPr>
        <p:blipFill>
          <a:blip r:embed="rId3">
            <a:alphaModFix/>
          </a:blip>
          <a:stretch>
            <a:fillRect/>
          </a:stretch>
        </p:blipFill>
        <p:spPr>
          <a:xfrm>
            <a:off x="4784100" y="182100"/>
            <a:ext cx="3941750" cy="4779300"/>
          </a:xfrm>
          <a:prstGeom prst="rect">
            <a:avLst/>
          </a:prstGeom>
          <a:noFill/>
          <a:ln>
            <a:noFill/>
          </a:ln>
        </p:spPr>
      </p:pic>
      <p:sp>
        <p:nvSpPr>
          <p:cNvPr id="104" name="Google Shape;104;p18"/>
          <p:cNvSpPr/>
          <p:nvPr/>
        </p:nvSpPr>
        <p:spPr>
          <a:xfrm rot="5400000">
            <a:off x="2171178" y="2762330"/>
            <a:ext cx="433500" cy="348300"/>
          </a:xfrm>
          <a:prstGeom prst="rightArrow">
            <a:avLst>
              <a:gd fmla="val 50000" name="adj1"/>
              <a:gd fmla="val 50000" name="adj2"/>
            </a:avLst>
          </a:prstGeom>
          <a:solidFill>
            <a:srgbClr val="FF00FF"/>
          </a:solid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1175700" y="51350"/>
            <a:ext cx="7968300" cy="714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3900"/>
              <a:t>Panorama </a:t>
            </a:r>
            <a:r>
              <a:rPr lang="es" sz="3900"/>
              <a:t>lingüístico</a:t>
            </a:r>
            <a:r>
              <a:rPr lang="es" sz="3900"/>
              <a:t> de la sociedad mexicana</a:t>
            </a:r>
            <a:r>
              <a:rPr lang="es" sz="3200"/>
              <a:t> </a:t>
            </a:r>
            <a:endParaRPr sz="3200"/>
          </a:p>
        </p:txBody>
      </p:sp>
      <p:sp>
        <p:nvSpPr>
          <p:cNvPr id="110" name="Google Shape;110;p19"/>
          <p:cNvSpPr txBox="1"/>
          <p:nvPr>
            <p:ph idx="1" type="body"/>
          </p:nvPr>
        </p:nvSpPr>
        <p:spPr>
          <a:xfrm>
            <a:off x="264675" y="843300"/>
            <a:ext cx="4095000" cy="40032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400">
                <a:solidFill>
                  <a:srgbClr val="000000"/>
                </a:solidFill>
              </a:rPr>
              <a:t>Español, la lengua materna de más de 90% de la población mexicana, están las lenguas originarias, las cuales son habladas por poco más de más de siete millones y medio de personas, según los datos de la Encuesta intercensal 2015, realizada por el INEGI.</a:t>
            </a:r>
            <a:endParaRPr sz="1400">
              <a:solidFill>
                <a:srgbClr val="000000"/>
              </a:solidFill>
            </a:endParaRPr>
          </a:p>
          <a:p>
            <a:pPr indent="0" lvl="0" marL="0" rtl="0" algn="just">
              <a:spcBef>
                <a:spcPts val="1600"/>
              </a:spcBef>
              <a:spcAft>
                <a:spcPts val="0"/>
              </a:spcAft>
              <a:buNone/>
            </a:pPr>
            <a:r>
              <a:rPr lang="es" sz="1400">
                <a:solidFill>
                  <a:srgbClr val="000000"/>
                </a:solidFill>
              </a:rPr>
              <a:t>El mismo español ofrece una multiplicidad de variantes. Están los dialectos o variantes regionales.</a:t>
            </a:r>
            <a:endParaRPr sz="1400">
              <a:solidFill>
                <a:srgbClr val="000000"/>
              </a:solidFill>
            </a:endParaRPr>
          </a:p>
          <a:p>
            <a:pPr indent="0" lvl="0" marL="0" rtl="0" algn="just">
              <a:spcBef>
                <a:spcPts val="1600"/>
              </a:spcBef>
              <a:spcAft>
                <a:spcPts val="0"/>
              </a:spcAft>
              <a:buNone/>
            </a:pPr>
            <a:r>
              <a:rPr lang="es" sz="1400">
                <a:solidFill>
                  <a:srgbClr val="000000"/>
                </a:solidFill>
              </a:rPr>
              <a:t>El bilingüismo o plurilingüismo de los mexicanos es muy variado. </a:t>
            </a:r>
            <a:r>
              <a:rPr lang="es">
                <a:solidFill>
                  <a:srgbClr val="000000"/>
                </a:solidFill>
              </a:rPr>
              <a:t> </a:t>
            </a:r>
            <a:endParaRPr>
              <a:solidFill>
                <a:srgbClr val="000000"/>
              </a:solidFill>
            </a:endParaRPr>
          </a:p>
          <a:p>
            <a:pPr indent="0" lvl="0" marL="0" rtl="0" algn="just">
              <a:spcBef>
                <a:spcPts val="1600"/>
              </a:spcBef>
              <a:spcAft>
                <a:spcPts val="1600"/>
              </a:spcAft>
              <a:buNone/>
            </a:pPr>
            <a:r>
              <a:t/>
            </a:r>
            <a:endParaRPr/>
          </a:p>
        </p:txBody>
      </p:sp>
      <p:sp>
        <p:nvSpPr>
          <p:cNvPr id="111" name="Google Shape;111;p19"/>
          <p:cNvSpPr txBox="1"/>
          <p:nvPr/>
        </p:nvSpPr>
        <p:spPr>
          <a:xfrm>
            <a:off x="4572000" y="843300"/>
            <a:ext cx="4406400" cy="3932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s">
                <a:latin typeface="Source Code Pro"/>
                <a:ea typeface="Source Code Pro"/>
                <a:cs typeface="Source Code Pro"/>
                <a:sym typeface="Source Code Pro"/>
              </a:rPr>
              <a:t>Los programas de estudio de las asignaturas del campo de formación Lenguaje y Comunicación reconocen la diversidad lingüística de México y la riqueza que implica el plurilingüismo, tanto en el plano sociolingüístico y cultural como en el individual y psicológico</a:t>
            </a:r>
            <a:endParaRPr>
              <a:latin typeface="Source Code Pro"/>
              <a:ea typeface="Source Code Pro"/>
              <a:cs typeface="Source Code Pro"/>
              <a:sym typeface="Source Code Pro"/>
            </a:endParaRPr>
          </a:p>
          <a:p>
            <a:pPr indent="0" lvl="0" marL="0" rtl="0" algn="l">
              <a:spcBef>
                <a:spcPts val="0"/>
              </a:spcBef>
              <a:spcAft>
                <a:spcPts val="0"/>
              </a:spcAft>
              <a:buNone/>
            </a:pPr>
            <a:r>
              <a:t/>
            </a:r>
            <a:endParaRPr>
              <a:latin typeface="Source Code Pro"/>
              <a:ea typeface="Source Code Pro"/>
              <a:cs typeface="Source Code Pro"/>
              <a:sym typeface="Source Code Pro"/>
            </a:endParaRPr>
          </a:p>
        </p:txBody>
      </p:sp>
      <p:pic>
        <p:nvPicPr>
          <p:cNvPr id="112" name="Google Shape;112;p19"/>
          <p:cNvPicPr preferRelativeResize="0"/>
          <p:nvPr/>
        </p:nvPicPr>
        <p:blipFill>
          <a:blip r:embed="rId3">
            <a:alphaModFix/>
          </a:blip>
          <a:stretch>
            <a:fillRect/>
          </a:stretch>
        </p:blipFill>
        <p:spPr>
          <a:xfrm>
            <a:off x="4572000" y="2806950"/>
            <a:ext cx="4406400" cy="2165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00" y="-48600"/>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9FC5E8"/>
                </a:highlight>
              </a:rPr>
              <a:t>Programas de estudio del campo de </a:t>
            </a:r>
            <a:r>
              <a:rPr lang="es">
                <a:highlight>
                  <a:srgbClr val="9FC5E8"/>
                </a:highlight>
              </a:rPr>
              <a:t>formación</a:t>
            </a:r>
            <a:r>
              <a:rPr lang="es">
                <a:highlight>
                  <a:srgbClr val="CFE2F3"/>
                </a:highlight>
              </a:rPr>
              <a:t> </a:t>
            </a:r>
            <a:endParaRPr>
              <a:highlight>
                <a:srgbClr val="CFE2F3"/>
              </a:highlight>
            </a:endParaRPr>
          </a:p>
        </p:txBody>
      </p:sp>
      <p:sp>
        <p:nvSpPr>
          <p:cNvPr id="118" name="Google Shape;118;p20"/>
          <p:cNvSpPr txBox="1"/>
          <p:nvPr>
            <p:ph idx="1" type="body"/>
          </p:nvPr>
        </p:nvSpPr>
        <p:spPr>
          <a:xfrm>
            <a:off x="311700" y="863950"/>
            <a:ext cx="8520600" cy="871200"/>
          </a:xfrm>
          <a:prstGeom prst="rect">
            <a:avLst/>
          </a:prstGeom>
          <a:solidFill>
            <a:srgbClr val="EFEFEF"/>
          </a:solidFill>
          <a:ln cap="flat" cmpd="sng" w="9525">
            <a:solidFill>
              <a:srgbClr val="D9D9D9"/>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1600"/>
              </a:spcAft>
              <a:buNone/>
            </a:pPr>
            <a:r>
              <a:rPr b="1" lang="es" sz="1200">
                <a:solidFill>
                  <a:srgbClr val="000000"/>
                </a:solidFill>
              </a:rPr>
              <a:t> El 13 de marzo de 2003, se publicó en el Diario Oficial de la Federación la Ley general de los derechos lingüísticos de los pueblos indígenas, en la que se reconocen los derechos individuales y colectivos de los pueblos de México.</a:t>
            </a:r>
            <a:r>
              <a:rPr lang="es" sz="1200">
                <a:solidFill>
                  <a:srgbClr val="000000"/>
                </a:solidFill>
              </a:rPr>
              <a:t> </a:t>
            </a:r>
            <a:endParaRPr sz="1200">
              <a:solidFill>
                <a:srgbClr val="000000"/>
              </a:solidFill>
            </a:endParaRPr>
          </a:p>
        </p:txBody>
      </p:sp>
      <p:sp>
        <p:nvSpPr>
          <p:cNvPr id="119" name="Google Shape;119;p20"/>
          <p:cNvSpPr txBox="1"/>
          <p:nvPr>
            <p:ph idx="1" type="body"/>
          </p:nvPr>
        </p:nvSpPr>
        <p:spPr>
          <a:xfrm>
            <a:off x="420000" y="2082200"/>
            <a:ext cx="2220000" cy="15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1200">
                <a:solidFill>
                  <a:srgbClr val="000000"/>
                </a:solidFill>
                <a:highlight>
                  <a:srgbClr val="00FFFF"/>
                </a:highlight>
              </a:rPr>
              <a:t>Artículo 3°</a:t>
            </a:r>
            <a:r>
              <a:rPr lang="es" sz="1200">
                <a:solidFill>
                  <a:srgbClr val="000000"/>
                </a:solidFill>
              </a:rPr>
              <a:t> establece: “Las lenguas indígenas son parte del patrimonio cultural y lingüístico nacional. La pluralidad de lenguas indígenas es una de las principales expresiones de la composición pluricultural de la nación mexicana”</a:t>
            </a:r>
            <a:endParaRPr sz="1200">
              <a:solidFill>
                <a:srgbClr val="000000"/>
              </a:solidFill>
            </a:endParaRPr>
          </a:p>
        </p:txBody>
      </p:sp>
      <p:sp>
        <p:nvSpPr>
          <p:cNvPr id="120" name="Google Shape;120;p20"/>
          <p:cNvSpPr txBox="1"/>
          <p:nvPr>
            <p:ph idx="1" type="body"/>
          </p:nvPr>
        </p:nvSpPr>
        <p:spPr>
          <a:xfrm>
            <a:off x="3266250" y="2082200"/>
            <a:ext cx="2380500" cy="1498200"/>
          </a:xfrm>
          <a:prstGeom prst="rect">
            <a:avLst/>
          </a:prstGeom>
        </p:spPr>
        <p:txBody>
          <a:bodyPr anchorCtr="0" anchor="t" bIns="91425" lIns="91425" spcFirstLastPara="1" rIns="127975" wrap="square" tIns="91425">
            <a:noAutofit/>
          </a:bodyPr>
          <a:lstStyle/>
          <a:p>
            <a:pPr indent="0" lvl="0" marL="0" rtl="0" algn="ctr">
              <a:spcBef>
                <a:spcPts val="0"/>
              </a:spcBef>
              <a:spcAft>
                <a:spcPts val="1600"/>
              </a:spcAft>
              <a:buNone/>
            </a:pPr>
            <a:r>
              <a:rPr lang="es" sz="1200">
                <a:solidFill>
                  <a:srgbClr val="000000"/>
                </a:solidFill>
                <a:highlight>
                  <a:srgbClr val="00FFFF"/>
                </a:highlight>
              </a:rPr>
              <a:t>Artículo</a:t>
            </a:r>
            <a:r>
              <a:rPr lang="es" sz="1200">
                <a:solidFill>
                  <a:srgbClr val="000000"/>
                </a:solidFill>
                <a:highlight>
                  <a:srgbClr val="00FFFF"/>
                </a:highlight>
              </a:rPr>
              <a:t> 9° </a:t>
            </a:r>
            <a:r>
              <a:rPr lang="es" sz="1200">
                <a:solidFill>
                  <a:srgbClr val="000000"/>
                </a:solidFill>
                <a:highlight>
                  <a:srgbClr val="FFFFFF"/>
                </a:highlight>
              </a:rPr>
              <a:t>expresa:</a:t>
            </a:r>
            <a:r>
              <a:rPr lang="es" sz="1200">
                <a:solidFill>
                  <a:srgbClr val="000000"/>
                </a:solidFill>
              </a:rPr>
              <a:t> “Es derecho de todo mexicano comunicarse en la lengua de la que sea hablante, sin restricciones en el ámbito público o privado, en forma oral o escrita, en todas sus actividades sociales, económicas, políticas, culturales, religiosas y cualesquiera otras</a:t>
            </a:r>
            <a:r>
              <a:rPr lang="es" sz="1200">
                <a:solidFill>
                  <a:srgbClr val="000000"/>
                </a:solidFill>
              </a:rPr>
              <a:t> </a:t>
            </a:r>
            <a:endParaRPr sz="1200">
              <a:solidFill>
                <a:srgbClr val="000000"/>
              </a:solidFill>
            </a:endParaRPr>
          </a:p>
        </p:txBody>
      </p:sp>
      <p:sp>
        <p:nvSpPr>
          <p:cNvPr id="121" name="Google Shape;121;p20"/>
          <p:cNvSpPr txBox="1"/>
          <p:nvPr>
            <p:ph idx="1" type="body"/>
          </p:nvPr>
        </p:nvSpPr>
        <p:spPr>
          <a:xfrm>
            <a:off x="5787975" y="2082200"/>
            <a:ext cx="3356100" cy="22347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s" sz="1200">
                <a:solidFill>
                  <a:srgbClr val="000000"/>
                </a:solidFill>
              </a:rPr>
              <a:t>La enseñanza del español como segunda lengua a la población indígena se respalda en el </a:t>
            </a:r>
            <a:r>
              <a:rPr lang="es" sz="1200">
                <a:solidFill>
                  <a:srgbClr val="000000"/>
                </a:solidFill>
                <a:highlight>
                  <a:srgbClr val="00FFFF"/>
                </a:highlight>
              </a:rPr>
              <a:t>Artículo 11º</a:t>
            </a:r>
            <a:r>
              <a:rPr lang="es" sz="1200">
                <a:solidFill>
                  <a:srgbClr val="000000"/>
                </a:solidFill>
              </a:rPr>
              <a:t> de la Ley general de los derechos lingüísticos de los pueblos indígenas, que dispone la obligación de las autoridades educativas federales y de las entidades federativas de garantizar que la población indígena tenga acceso a la educación obligatoria, bilingüe e intercultural. </a:t>
            </a:r>
            <a:endParaRPr sz="1200">
              <a:solidFill>
                <a:srgbClr val="000000"/>
              </a:solidFill>
            </a:endParaRPr>
          </a:p>
        </p:txBody>
      </p:sp>
      <p:sp>
        <p:nvSpPr>
          <p:cNvPr id="122" name="Google Shape;122;p20"/>
          <p:cNvSpPr/>
          <p:nvPr/>
        </p:nvSpPr>
        <p:spPr>
          <a:xfrm>
            <a:off x="954350" y="1735150"/>
            <a:ext cx="483300" cy="347100"/>
          </a:xfrm>
          <a:prstGeom prst="downArrow">
            <a:avLst>
              <a:gd fmla="val 50000" name="adj1"/>
              <a:gd fmla="val 50000" name="adj2"/>
            </a:avLst>
          </a:prstGeom>
          <a:solidFill>
            <a:srgbClr val="0B5394"/>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a:off x="4088700" y="1735150"/>
            <a:ext cx="483300" cy="347100"/>
          </a:xfrm>
          <a:prstGeom prst="downArrow">
            <a:avLst>
              <a:gd fmla="val 50000" name="adj1"/>
              <a:gd fmla="val 50000" name="adj2"/>
            </a:avLst>
          </a:prstGeom>
          <a:solidFill>
            <a:srgbClr val="0B5394"/>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a:off x="7542900" y="1735150"/>
            <a:ext cx="483300" cy="347100"/>
          </a:xfrm>
          <a:prstGeom prst="downArrow">
            <a:avLst>
              <a:gd fmla="val 50000" name="adj1"/>
              <a:gd fmla="val 50000" name="adj2"/>
            </a:avLst>
          </a:prstGeom>
          <a:solidFill>
            <a:srgbClr val="0B5394"/>
          </a:solidFill>
          <a:ln cap="flat" cmpd="sng" w="952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94175"/>
            <a:ext cx="8520600" cy="80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highlight>
                  <a:srgbClr val="F4CCCC"/>
                </a:highlight>
              </a:rPr>
              <a:t>Lenguaje y </a:t>
            </a:r>
            <a:r>
              <a:rPr lang="es">
                <a:highlight>
                  <a:srgbClr val="F4CCCC"/>
                </a:highlight>
              </a:rPr>
              <a:t>comunicación</a:t>
            </a:r>
            <a:r>
              <a:rPr lang="es">
                <a:highlight>
                  <a:srgbClr val="F4CCCC"/>
                </a:highlight>
              </a:rPr>
              <a:t> en preescolar</a:t>
            </a:r>
            <a:r>
              <a:rPr lang="es">
                <a:highlight>
                  <a:srgbClr val="FFFF00"/>
                </a:highlight>
              </a:rPr>
              <a:t> </a:t>
            </a:r>
            <a:endParaRPr>
              <a:highlight>
                <a:srgbClr val="FFFF00"/>
              </a:highlight>
            </a:endParaRPr>
          </a:p>
        </p:txBody>
      </p:sp>
      <p:pic>
        <p:nvPicPr>
          <p:cNvPr id="130" name="Google Shape;130;p21"/>
          <p:cNvPicPr preferRelativeResize="0"/>
          <p:nvPr/>
        </p:nvPicPr>
        <p:blipFill>
          <a:blip r:embed="rId3">
            <a:alphaModFix/>
          </a:blip>
          <a:stretch>
            <a:fillRect/>
          </a:stretch>
        </p:blipFill>
        <p:spPr>
          <a:xfrm>
            <a:off x="2113638" y="1596300"/>
            <a:ext cx="4916725" cy="3019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12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