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8288000" cy="10287000"/>
  <p:notesSz cx="6858000" cy="9144000"/>
  <p:embeddedFontLst>
    <p:embeddedFont>
      <p:font typeface="Atma Medium" panose="020B0604020202020204" charset="0"/>
      <p:regular r:id="rId28"/>
    </p:embeddedFont>
    <p:embeddedFont>
      <p:font typeface="Avocado Creamy" panose="02000500000000000000" pitchFamily="2" charset="0"/>
      <p:regular r:id="rId29"/>
    </p:embeddedFont>
    <p:embeddedFont>
      <p:font typeface="Aubrey" panose="00000400000000000000" pitchFamily="2" charset="0"/>
      <p:regular r:id="rId30"/>
    </p:embeddedFont>
    <p:embeddedFont>
      <p:font typeface="Yeseva One" panose="020B0604020202020204" charset="0"/>
      <p:regular r:id="rId31"/>
    </p:embeddedFont>
    <p:embeddedFont>
      <p:font typeface="Belleza" panose="020B0604020202020204" charset="0"/>
      <p:regular r:id="rId32"/>
    </p:embeddedFont>
    <p:embeddedFont>
      <p:font typeface="Aileron Regular" panose="020B0604020202020204" charset="0"/>
      <p:regular r:id="rId33"/>
    </p:embeddedFont>
    <p:embeddedFont>
      <p:font typeface="Poetsen" panose="020B0604020202020204" charset="0"/>
      <p:regular r:id="rId34"/>
    </p:embeddedFont>
    <p:embeddedFont>
      <p:font typeface="Aileron Regular Bold" panose="020B0604020202020204" charset="0"/>
      <p:regular r:id="rId35"/>
    </p:embeddedFont>
    <p:embeddedFont>
      <p:font typeface="Open Sans Light Bold" panose="020B0604020202020204" charset="0"/>
      <p:regular r:id="rId36"/>
    </p:embeddedFont>
    <p:embeddedFont>
      <p:font typeface="Calibri" panose="020F0502020204030204" pitchFamily="34" charset="0"/>
      <p:regular r:id="rId37"/>
      <p:bold r:id="rId38"/>
      <p:italic r:id="rId39"/>
      <p:boldItalic r:id="rId40"/>
    </p:embeddedFont>
    <p:embeddedFont>
      <p:font typeface="Atma Medium Bold" panose="020B0604020202020204" charset="0"/>
      <p:regular r:id="rId41"/>
    </p:embeddedFont>
    <p:embeddedFont>
      <p:font typeface="Magic Dreams" panose="02000600000000000000" pitchFamily="2" charset="0"/>
      <p:regular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7" d="100"/>
          <a:sy n="47" d="100"/>
        </p:scale>
        <p:origin x="54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3.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1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5" Type="http://schemas.openxmlformats.org/officeDocument/2006/relationships/image" Target="../media/image53.png"/><Relationship Id="rId4" Type="http://schemas.openxmlformats.org/officeDocument/2006/relationships/image" Target="../media/image52.png"/></Relationships>
</file>

<file path=ppt/slides/_rels/slide15.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8.png"/><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7.png"/><Relationship Id="rId4" Type="http://schemas.openxmlformats.org/officeDocument/2006/relationships/image" Target="../media/image66.png"/></Relationships>
</file>

<file path=ppt/slides/_rels/slide1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 Id="rId5" Type="http://schemas.openxmlformats.org/officeDocument/2006/relationships/image" Target="../media/image70.png"/><Relationship Id="rId4" Type="http://schemas.openxmlformats.org/officeDocument/2006/relationships/image" Target="../media/image53.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jpeg"/><Relationship Id="rId7" Type="http://schemas.openxmlformats.org/officeDocument/2006/relationships/image" Target="../media/image76.png"/><Relationship Id="rId2" Type="http://schemas.openxmlformats.org/officeDocument/2006/relationships/image" Target="../media/image71.jpeg"/><Relationship Id="rId1" Type="http://schemas.openxmlformats.org/officeDocument/2006/relationships/slideLayout" Target="../slideLayouts/slideLayout7.xml"/><Relationship Id="rId6" Type="http://schemas.openxmlformats.org/officeDocument/2006/relationships/image" Target="../media/image75.png"/><Relationship Id="rId5" Type="http://schemas.openxmlformats.org/officeDocument/2006/relationships/image" Target="../media/image74.jpeg"/><Relationship Id="rId4" Type="http://schemas.openxmlformats.org/officeDocument/2006/relationships/image" Target="../media/image73.jpeg"/></Relationships>
</file>

<file path=ppt/slides/_rels/slide2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7.xml"/><Relationship Id="rId4" Type="http://schemas.openxmlformats.org/officeDocument/2006/relationships/image" Target="../media/image80.png"/></Relationships>
</file>

<file path=ppt/slides/_rels/slide2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3.png"/><Relationship Id="rId1" Type="http://schemas.openxmlformats.org/officeDocument/2006/relationships/slideLayout" Target="../slideLayouts/slideLayout7.xml"/><Relationship Id="rId5" Type="http://schemas.openxmlformats.org/officeDocument/2006/relationships/image" Target="../media/image84.png"/><Relationship Id="rId4" Type="http://schemas.openxmlformats.org/officeDocument/2006/relationships/image" Target="../media/image56.png"/></Relationships>
</file>

<file path=ppt/slides/_rels/slide24.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86.png"/><Relationship Id="rId1" Type="http://schemas.openxmlformats.org/officeDocument/2006/relationships/slideLayout" Target="../slideLayouts/slideLayout7.xml"/><Relationship Id="rId5" Type="http://schemas.openxmlformats.org/officeDocument/2006/relationships/image" Target="../media/image76.png"/><Relationship Id="rId4" Type="http://schemas.openxmlformats.org/officeDocument/2006/relationships/image" Target="../media/image81.png"/></Relationships>
</file>

<file path=ppt/slides/_rels/slide2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1.png"/><Relationship Id="rId1" Type="http://schemas.openxmlformats.org/officeDocument/2006/relationships/slideLayout" Target="../slideLayouts/slideLayout7.xml"/><Relationship Id="rId4" Type="http://schemas.openxmlformats.org/officeDocument/2006/relationships/image" Target="../media/image88.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7.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6.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3A4D8"/>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7245759"/>
            <a:chOff x="0" y="0"/>
            <a:chExt cx="8732589" cy="3898453"/>
          </a:xfrm>
        </p:grpSpPr>
        <p:sp>
          <p:nvSpPr>
            <p:cNvPr id="3" name="Freeform 3"/>
            <p:cNvSpPr/>
            <p:nvPr/>
          </p:nvSpPr>
          <p:spPr>
            <a:xfrm>
              <a:off x="0" y="0"/>
              <a:ext cx="8732589" cy="3898454"/>
            </a:xfrm>
            <a:custGeom>
              <a:avLst/>
              <a:gdLst/>
              <a:ahLst/>
              <a:cxnLst/>
              <a:rect l="l" t="t" r="r" b="b"/>
              <a:pathLst>
                <a:path w="8732589" h="3898454">
                  <a:moveTo>
                    <a:pt x="8608130" y="3898453"/>
                  </a:moveTo>
                  <a:lnTo>
                    <a:pt x="124460" y="3898453"/>
                  </a:lnTo>
                  <a:cubicBezTo>
                    <a:pt x="55880" y="3898453"/>
                    <a:pt x="0" y="3842573"/>
                    <a:pt x="0" y="3773993"/>
                  </a:cubicBezTo>
                  <a:lnTo>
                    <a:pt x="0" y="124460"/>
                  </a:lnTo>
                  <a:cubicBezTo>
                    <a:pt x="0" y="55880"/>
                    <a:pt x="55880" y="0"/>
                    <a:pt x="124460" y="0"/>
                  </a:cubicBezTo>
                  <a:lnTo>
                    <a:pt x="8608130" y="0"/>
                  </a:lnTo>
                  <a:cubicBezTo>
                    <a:pt x="8676710" y="0"/>
                    <a:pt x="8732589" y="55880"/>
                    <a:pt x="8732589" y="124460"/>
                  </a:cubicBezTo>
                  <a:lnTo>
                    <a:pt x="8732589" y="3773993"/>
                  </a:lnTo>
                  <a:cubicBezTo>
                    <a:pt x="8732589" y="3842574"/>
                    <a:pt x="8676710" y="3898454"/>
                    <a:pt x="8608130" y="3898454"/>
                  </a:cubicBezTo>
                  <a:close/>
                </a:path>
              </a:pathLst>
            </a:custGeom>
            <a:solidFill>
              <a:srgbClr val="FFFFFF"/>
            </a:solidFill>
          </p:spPr>
        </p:sp>
      </p:grpSp>
      <p:grpSp>
        <p:nvGrpSpPr>
          <p:cNvPr id="4" name="Group 4"/>
          <p:cNvGrpSpPr/>
          <p:nvPr/>
        </p:nvGrpSpPr>
        <p:grpSpPr>
          <a:xfrm>
            <a:off x="2817758" y="1903850"/>
            <a:ext cx="12652484" cy="4933315"/>
            <a:chOff x="0" y="0"/>
            <a:chExt cx="16869978" cy="6577753"/>
          </a:xfrm>
        </p:grpSpPr>
        <p:sp>
          <p:nvSpPr>
            <p:cNvPr id="5" name="TextBox 5"/>
            <p:cNvSpPr txBox="1"/>
            <p:nvPr/>
          </p:nvSpPr>
          <p:spPr>
            <a:xfrm>
              <a:off x="0" y="133350"/>
              <a:ext cx="16869978" cy="5465657"/>
            </a:xfrm>
            <a:prstGeom prst="rect">
              <a:avLst/>
            </a:prstGeom>
          </p:spPr>
          <p:txBody>
            <a:bodyPr lIns="0" tIns="0" rIns="0" bIns="0" rtlCol="0" anchor="t">
              <a:spAutoFit/>
            </a:bodyPr>
            <a:lstStyle/>
            <a:p>
              <a:pPr algn="ctr">
                <a:lnSpc>
                  <a:spcPts val="15840"/>
                </a:lnSpc>
              </a:pPr>
              <a:r>
                <a:rPr lang="en-US" sz="17300" b="1" dirty="0" err="1">
                  <a:solidFill>
                    <a:srgbClr val="1C4F59"/>
                  </a:solidFill>
                  <a:latin typeface="Avocado Creamy" panose="02000500000000000000" pitchFamily="2" charset="0"/>
                </a:rPr>
                <a:t>Lenguaje</a:t>
              </a:r>
              <a:r>
                <a:rPr lang="en-US" sz="17300" b="1" dirty="0">
                  <a:solidFill>
                    <a:srgbClr val="1C4F59"/>
                  </a:solidFill>
                  <a:latin typeface="Avocado Creamy" panose="02000500000000000000" pitchFamily="2" charset="0"/>
                </a:rPr>
                <a:t> y </a:t>
              </a:r>
              <a:r>
                <a:rPr lang="en-US" sz="17300" b="1" dirty="0" err="1">
                  <a:solidFill>
                    <a:srgbClr val="1C4F59"/>
                  </a:solidFill>
                  <a:latin typeface="Avocado Creamy" panose="02000500000000000000" pitchFamily="2" charset="0"/>
                </a:rPr>
                <a:t>Alfabetización</a:t>
              </a:r>
              <a:endParaRPr lang="en-US" sz="17300" b="1" dirty="0">
                <a:solidFill>
                  <a:srgbClr val="1C4F59"/>
                </a:solidFill>
                <a:latin typeface="Avocado Creamy" panose="02000500000000000000" pitchFamily="2" charset="0"/>
              </a:endParaRPr>
            </a:p>
          </p:txBody>
        </p:sp>
        <p:sp>
          <p:nvSpPr>
            <p:cNvPr id="6" name="TextBox 6"/>
            <p:cNvSpPr txBox="1"/>
            <p:nvPr/>
          </p:nvSpPr>
          <p:spPr>
            <a:xfrm>
              <a:off x="0" y="5776807"/>
              <a:ext cx="16869978" cy="800947"/>
            </a:xfrm>
            <a:prstGeom prst="rect">
              <a:avLst/>
            </a:prstGeom>
          </p:spPr>
          <p:txBody>
            <a:bodyPr lIns="0" tIns="0" rIns="0" bIns="0" rtlCol="0" anchor="t">
              <a:spAutoFit/>
            </a:bodyPr>
            <a:lstStyle/>
            <a:p>
              <a:pPr algn="ctr">
                <a:lnSpc>
                  <a:spcPts val="5040"/>
                </a:lnSpc>
                <a:spcBef>
                  <a:spcPct val="0"/>
                </a:spcBef>
              </a:pPr>
              <a:r>
                <a:rPr lang="en-US" sz="3600" spc="72" dirty="0" err="1">
                  <a:solidFill>
                    <a:srgbClr val="1C4F59"/>
                  </a:solidFill>
                  <a:latin typeface="Aileron Regular"/>
                </a:rPr>
                <a:t>Jardin</a:t>
              </a:r>
              <a:r>
                <a:rPr lang="en-US" sz="3600" spc="72" dirty="0">
                  <a:solidFill>
                    <a:srgbClr val="1C4F59"/>
                  </a:solidFill>
                  <a:latin typeface="Aileron Regular"/>
                </a:rPr>
                <a:t> de </a:t>
              </a:r>
              <a:r>
                <a:rPr lang="en-US" sz="3600" spc="72" dirty="0" err="1">
                  <a:solidFill>
                    <a:srgbClr val="1C4F59"/>
                  </a:solidFill>
                  <a:latin typeface="Aileron Regular"/>
                </a:rPr>
                <a:t>niños</a:t>
              </a:r>
              <a:r>
                <a:rPr lang="en-US" sz="3600" spc="72" dirty="0">
                  <a:solidFill>
                    <a:srgbClr val="1C4F59"/>
                  </a:solidFill>
                  <a:latin typeface="Aileron Regular"/>
                </a:rPr>
                <a:t> "Alma </a:t>
              </a:r>
              <a:r>
                <a:rPr lang="en-US" sz="3600" spc="72" dirty="0" err="1">
                  <a:solidFill>
                    <a:srgbClr val="1C4F59"/>
                  </a:solidFill>
                  <a:latin typeface="Aileron Regular"/>
                </a:rPr>
                <a:t>infantil</a:t>
              </a:r>
              <a:r>
                <a:rPr lang="en-US" sz="3600" spc="72" dirty="0">
                  <a:solidFill>
                    <a:srgbClr val="1C4F59"/>
                  </a:solidFill>
                  <a:latin typeface="Aileron Regular"/>
                </a:rPr>
                <a:t>"</a:t>
              </a:r>
            </a:p>
          </p:txBody>
        </p:sp>
      </p:grpSp>
      <p:pic>
        <p:nvPicPr>
          <p:cNvPr id="7" name="Picture 7"/>
          <p:cNvPicPr>
            <a:picLocks noChangeAspect="1"/>
          </p:cNvPicPr>
          <p:nvPr/>
        </p:nvPicPr>
        <p:blipFill>
          <a:blip r:embed="rId2"/>
          <a:srcRect/>
          <a:stretch>
            <a:fillRect/>
          </a:stretch>
        </p:blipFill>
        <p:spPr>
          <a:xfrm>
            <a:off x="6502374" y="7097837"/>
            <a:ext cx="5283251" cy="3189163"/>
          </a:xfrm>
          <a:prstGeom prst="rect">
            <a:avLst/>
          </a:prstGeom>
        </p:spPr>
      </p:pic>
      <p:grpSp>
        <p:nvGrpSpPr>
          <p:cNvPr id="8" name="Group 8"/>
          <p:cNvGrpSpPr/>
          <p:nvPr/>
        </p:nvGrpSpPr>
        <p:grpSpPr>
          <a:xfrm>
            <a:off x="0" y="9466902"/>
            <a:ext cx="18288000" cy="820098"/>
            <a:chOff x="0" y="0"/>
            <a:chExt cx="6555032" cy="293951"/>
          </a:xfrm>
        </p:grpSpPr>
        <p:sp>
          <p:nvSpPr>
            <p:cNvPr id="9" name="Freeform 9"/>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1C4F59"/>
            </a:solidFill>
          </p:spPr>
        </p:sp>
      </p:grpSp>
      <p:pic>
        <p:nvPicPr>
          <p:cNvPr id="10" name="Picture 10"/>
          <p:cNvPicPr>
            <a:picLocks noChangeAspect="1"/>
          </p:cNvPicPr>
          <p:nvPr/>
        </p:nvPicPr>
        <p:blipFill>
          <a:blip r:embed="rId3"/>
          <a:srcRect/>
          <a:stretch>
            <a:fillRect/>
          </a:stretch>
        </p:blipFill>
        <p:spPr>
          <a:xfrm rot="-613044">
            <a:off x="793109" y="6292883"/>
            <a:ext cx="3626896" cy="2875139"/>
          </a:xfrm>
          <a:prstGeom prst="rect">
            <a:avLst/>
          </a:prstGeom>
        </p:spPr>
      </p:pic>
      <p:pic>
        <p:nvPicPr>
          <p:cNvPr id="11" name="Picture 11"/>
          <p:cNvPicPr>
            <a:picLocks noChangeAspect="1"/>
          </p:cNvPicPr>
          <p:nvPr/>
        </p:nvPicPr>
        <p:blipFill>
          <a:blip r:embed="rId4"/>
          <a:srcRect/>
          <a:stretch>
            <a:fillRect/>
          </a:stretch>
        </p:blipFill>
        <p:spPr>
          <a:xfrm>
            <a:off x="-793684" y="1265158"/>
            <a:ext cx="3149468" cy="3243834"/>
          </a:xfrm>
          <a:prstGeom prst="rect">
            <a:avLst/>
          </a:prstGeom>
        </p:spPr>
      </p:pic>
      <p:pic>
        <p:nvPicPr>
          <p:cNvPr id="12" name="Picture 12"/>
          <p:cNvPicPr>
            <a:picLocks noChangeAspect="1"/>
          </p:cNvPicPr>
          <p:nvPr/>
        </p:nvPicPr>
        <p:blipFill>
          <a:blip r:embed="rId5"/>
          <a:srcRect/>
          <a:stretch>
            <a:fillRect/>
          </a:stretch>
        </p:blipFill>
        <p:spPr>
          <a:xfrm rot="-1348435">
            <a:off x="15996545" y="1346681"/>
            <a:ext cx="3652766" cy="2417467"/>
          </a:xfrm>
          <a:prstGeom prst="rect">
            <a:avLst/>
          </a:prstGeom>
        </p:spPr>
      </p:pic>
      <p:pic>
        <p:nvPicPr>
          <p:cNvPr id="13" name="Picture 13"/>
          <p:cNvPicPr>
            <a:picLocks noChangeAspect="1"/>
          </p:cNvPicPr>
          <p:nvPr/>
        </p:nvPicPr>
        <p:blipFill>
          <a:blip r:embed="rId6"/>
          <a:srcRect/>
          <a:stretch>
            <a:fillRect/>
          </a:stretch>
        </p:blipFill>
        <p:spPr>
          <a:xfrm>
            <a:off x="10866238" y="-809340"/>
            <a:ext cx="2493303" cy="2839165"/>
          </a:xfrm>
          <a:prstGeom prst="rect">
            <a:avLst/>
          </a:prstGeom>
        </p:spPr>
      </p:pic>
      <p:pic>
        <p:nvPicPr>
          <p:cNvPr id="14" name="Picture 14"/>
          <p:cNvPicPr>
            <a:picLocks noChangeAspect="1"/>
          </p:cNvPicPr>
          <p:nvPr/>
        </p:nvPicPr>
        <p:blipFill>
          <a:blip r:embed="rId7"/>
          <a:srcRect/>
          <a:stretch>
            <a:fillRect/>
          </a:stretch>
        </p:blipFill>
        <p:spPr>
          <a:xfrm>
            <a:off x="4646248" y="-1554296"/>
            <a:ext cx="3057724" cy="3108592"/>
          </a:xfrm>
          <a:prstGeom prst="rect">
            <a:avLst/>
          </a:prstGeom>
        </p:spPr>
      </p:pic>
      <p:pic>
        <p:nvPicPr>
          <p:cNvPr id="15" name="Picture 15"/>
          <p:cNvPicPr>
            <a:picLocks noChangeAspect="1"/>
          </p:cNvPicPr>
          <p:nvPr/>
        </p:nvPicPr>
        <p:blipFill>
          <a:blip r:embed="rId8"/>
          <a:srcRect/>
          <a:stretch>
            <a:fillRect/>
          </a:stretch>
        </p:blipFill>
        <p:spPr>
          <a:xfrm>
            <a:off x="14445633" y="6749961"/>
            <a:ext cx="3169477" cy="281219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3A4D8"/>
        </a:solidFill>
        <a:effectLst/>
      </p:bgPr>
    </p:bg>
    <p:spTree>
      <p:nvGrpSpPr>
        <p:cNvPr id="1" name=""/>
        <p:cNvGrpSpPr/>
        <p:nvPr/>
      </p:nvGrpSpPr>
      <p:grpSpPr>
        <a:xfrm>
          <a:off x="0" y="0"/>
          <a:ext cx="0" cy="0"/>
          <a:chOff x="0" y="0"/>
          <a:chExt cx="0" cy="0"/>
        </a:xfrm>
      </p:grpSpPr>
      <p:sp>
        <p:nvSpPr>
          <p:cNvPr id="2" name="TextBox 2"/>
          <p:cNvSpPr txBox="1"/>
          <p:nvPr/>
        </p:nvSpPr>
        <p:spPr>
          <a:xfrm>
            <a:off x="4019077" y="4309130"/>
            <a:ext cx="5408460" cy="309007"/>
          </a:xfrm>
          <a:prstGeom prst="rect">
            <a:avLst/>
          </a:prstGeom>
        </p:spPr>
        <p:txBody>
          <a:bodyPr lIns="0" tIns="0" rIns="0" bIns="0" rtlCol="0" anchor="t">
            <a:spAutoFit/>
          </a:bodyPr>
          <a:lstStyle/>
          <a:p>
            <a:pPr algn="ctr">
              <a:lnSpc>
                <a:spcPts val="2394"/>
              </a:lnSpc>
            </a:pPr>
            <a:r>
              <a:rPr lang="en-US" sz="2100">
                <a:solidFill>
                  <a:srgbClr val="1C4F59"/>
                </a:solidFill>
                <a:latin typeface="Aileron Regular Bold"/>
              </a:rPr>
              <a:t>Rec</a:t>
            </a:r>
          </a:p>
        </p:txBody>
      </p:sp>
      <p:grpSp>
        <p:nvGrpSpPr>
          <p:cNvPr id="3" name="Group 3"/>
          <p:cNvGrpSpPr/>
          <p:nvPr/>
        </p:nvGrpSpPr>
        <p:grpSpPr>
          <a:xfrm>
            <a:off x="814663" y="3355398"/>
            <a:ext cx="16444637" cy="6111504"/>
            <a:chOff x="0" y="0"/>
            <a:chExt cx="3886054" cy="1444217"/>
          </a:xfrm>
        </p:grpSpPr>
        <p:sp>
          <p:nvSpPr>
            <p:cNvPr id="4" name="Freeform 4"/>
            <p:cNvSpPr/>
            <p:nvPr/>
          </p:nvSpPr>
          <p:spPr>
            <a:xfrm>
              <a:off x="0" y="0"/>
              <a:ext cx="3886054" cy="1444218"/>
            </a:xfrm>
            <a:custGeom>
              <a:avLst/>
              <a:gdLst/>
              <a:ahLst/>
              <a:cxnLst/>
              <a:rect l="l" t="t" r="r" b="b"/>
              <a:pathLst>
                <a:path w="3886054" h="1444218">
                  <a:moveTo>
                    <a:pt x="3761594" y="1444217"/>
                  </a:moveTo>
                  <a:lnTo>
                    <a:pt x="124460" y="1444217"/>
                  </a:lnTo>
                  <a:cubicBezTo>
                    <a:pt x="55880" y="1444217"/>
                    <a:pt x="0" y="1388337"/>
                    <a:pt x="0" y="1319757"/>
                  </a:cubicBezTo>
                  <a:lnTo>
                    <a:pt x="0" y="124460"/>
                  </a:lnTo>
                  <a:cubicBezTo>
                    <a:pt x="0" y="55880"/>
                    <a:pt x="55880" y="0"/>
                    <a:pt x="124460" y="0"/>
                  </a:cubicBezTo>
                  <a:lnTo>
                    <a:pt x="3761594" y="0"/>
                  </a:lnTo>
                  <a:cubicBezTo>
                    <a:pt x="3830174" y="0"/>
                    <a:pt x="3886054" y="55880"/>
                    <a:pt x="3886054" y="124460"/>
                  </a:cubicBezTo>
                  <a:lnTo>
                    <a:pt x="3886054" y="1319758"/>
                  </a:lnTo>
                  <a:cubicBezTo>
                    <a:pt x="3886054" y="1388338"/>
                    <a:pt x="3830174" y="1444218"/>
                    <a:pt x="3761594" y="1444218"/>
                  </a:cubicBezTo>
                  <a:close/>
                </a:path>
              </a:pathLst>
            </a:custGeom>
            <a:solidFill>
              <a:srgbClr val="FFFFFF"/>
            </a:solidFill>
          </p:spPr>
        </p:sp>
      </p:grpSp>
      <p:pic>
        <p:nvPicPr>
          <p:cNvPr id="5" name="Picture 5"/>
          <p:cNvPicPr>
            <a:picLocks noChangeAspect="1"/>
          </p:cNvPicPr>
          <p:nvPr/>
        </p:nvPicPr>
        <p:blipFill>
          <a:blip r:embed="rId2"/>
          <a:srcRect/>
          <a:stretch>
            <a:fillRect/>
          </a:stretch>
        </p:blipFill>
        <p:spPr>
          <a:xfrm rot="1836420">
            <a:off x="16365750" y="311551"/>
            <a:ext cx="2390034" cy="2826922"/>
          </a:xfrm>
          <a:prstGeom prst="rect">
            <a:avLst/>
          </a:prstGeom>
        </p:spPr>
      </p:pic>
      <p:pic>
        <p:nvPicPr>
          <p:cNvPr id="6" name="Picture 6"/>
          <p:cNvPicPr>
            <a:picLocks noChangeAspect="1"/>
          </p:cNvPicPr>
          <p:nvPr/>
        </p:nvPicPr>
        <p:blipFill>
          <a:blip r:embed="rId3"/>
          <a:srcRect/>
          <a:stretch>
            <a:fillRect/>
          </a:stretch>
        </p:blipFill>
        <p:spPr>
          <a:xfrm>
            <a:off x="-861428" y="545057"/>
            <a:ext cx="2746558" cy="2601739"/>
          </a:xfrm>
          <a:prstGeom prst="rect">
            <a:avLst/>
          </a:prstGeom>
        </p:spPr>
      </p:pic>
      <p:grpSp>
        <p:nvGrpSpPr>
          <p:cNvPr id="7" name="Group 7"/>
          <p:cNvGrpSpPr/>
          <p:nvPr/>
        </p:nvGrpSpPr>
        <p:grpSpPr>
          <a:xfrm>
            <a:off x="0" y="9466902"/>
            <a:ext cx="18288000" cy="820098"/>
            <a:chOff x="0" y="0"/>
            <a:chExt cx="6555032" cy="293951"/>
          </a:xfrm>
        </p:grpSpPr>
        <p:sp>
          <p:nvSpPr>
            <p:cNvPr id="8" name="Freeform 8"/>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189F87"/>
            </a:solidFill>
          </p:spPr>
        </p:sp>
      </p:grpSp>
      <p:sp>
        <p:nvSpPr>
          <p:cNvPr id="9" name="TextBox 9"/>
          <p:cNvSpPr txBox="1"/>
          <p:nvPr/>
        </p:nvSpPr>
        <p:spPr>
          <a:xfrm>
            <a:off x="8573201" y="2876482"/>
            <a:ext cx="7746" cy="791830"/>
          </a:xfrm>
          <a:prstGeom prst="rect">
            <a:avLst/>
          </a:prstGeom>
        </p:spPr>
        <p:txBody>
          <a:bodyPr lIns="0" tIns="0" rIns="0" bIns="0" rtlCol="0" anchor="t">
            <a:spAutoFit/>
          </a:bodyPr>
          <a:lstStyle/>
          <a:p>
            <a:pPr algn="ctr">
              <a:lnSpc>
                <a:spcPts val="6245"/>
              </a:lnSpc>
              <a:spcBef>
                <a:spcPct val="0"/>
              </a:spcBef>
            </a:pPr>
            <a:endParaRPr/>
          </a:p>
        </p:txBody>
      </p:sp>
      <p:sp>
        <p:nvSpPr>
          <p:cNvPr id="10" name="TextBox 10"/>
          <p:cNvSpPr txBox="1"/>
          <p:nvPr/>
        </p:nvSpPr>
        <p:spPr>
          <a:xfrm>
            <a:off x="1306346" y="449807"/>
            <a:ext cx="15461270" cy="2426675"/>
          </a:xfrm>
          <a:prstGeom prst="rect">
            <a:avLst/>
          </a:prstGeom>
        </p:spPr>
        <p:txBody>
          <a:bodyPr lIns="0" tIns="0" rIns="0" bIns="0" rtlCol="0" anchor="t">
            <a:spAutoFit/>
          </a:bodyPr>
          <a:lstStyle/>
          <a:p>
            <a:pPr algn="ctr">
              <a:lnSpc>
                <a:spcPts val="6479"/>
              </a:lnSpc>
            </a:pPr>
            <a:r>
              <a:rPr lang="en-US" sz="4627">
                <a:solidFill>
                  <a:srgbClr val="000000"/>
                </a:solidFill>
                <a:latin typeface="Atma Medium Bold"/>
              </a:rPr>
              <a:t>A partir de esta unidad pudimos identificar cuales son los diversos temas que se relacionan con la escritura y comprensión lectora, los cuales son los siguientes:</a:t>
            </a:r>
          </a:p>
        </p:txBody>
      </p:sp>
      <p:sp>
        <p:nvSpPr>
          <p:cNvPr id="11" name="TextBox 11"/>
          <p:cNvSpPr txBox="1"/>
          <p:nvPr/>
        </p:nvSpPr>
        <p:spPr>
          <a:xfrm>
            <a:off x="1561042" y="3694666"/>
            <a:ext cx="7582958" cy="5385341"/>
          </a:xfrm>
          <a:prstGeom prst="rect">
            <a:avLst/>
          </a:prstGeom>
        </p:spPr>
        <p:txBody>
          <a:bodyPr lIns="0" tIns="0" rIns="0" bIns="0" rtlCol="0" anchor="t">
            <a:spAutoFit/>
          </a:bodyPr>
          <a:lstStyle/>
          <a:p>
            <a:pPr algn="ctr">
              <a:lnSpc>
                <a:spcPts val="4091"/>
              </a:lnSpc>
            </a:pPr>
            <a:r>
              <a:rPr lang="en-US" sz="2922">
                <a:solidFill>
                  <a:srgbClr val="000000"/>
                </a:solidFill>
                <a:latin typeface="Atma Medium Bold"/>
              </a:rPr>
              <a:t>Actividades:</a:t>
            </a:r>
          </a:p>
          <a:p>
            <a:pPr marL="630964" lvl="1" indent="-315482">
              <a:lnSpc>
                <a:spcPts val="4091"/>
              </a:lnSpc>
              <a:buFont typeface="Arial"/>
              <a:buChar char="•"/>
            </a:pPr>
            <a:r>
              <a:rPr lang="en-US" sz="2922">
                <a:solidFill>
                  <a:srgbClr val="000000"/>
                </a:solidFill>
                <a:latin typeface="Atma Medium"/>
              </a:rPr>
              <a:t>Secuencia de imágenes para seguir la historia</a:t>
            </a:r>
          </a:p>
          <a:p>
            <a:pPr marL="630964" lvl="1" indent="-315482">
              <a:lnSpc>
                <a:spcPts val="4091"/>
              </a:lnSpc>
              <a:buFont typeface="Arial"/>
              <a:buChar char="•"/>
            </a:pPr>
            <a:r>
              <a:rPr lang="en-US" sz="2922">
                <a:solidFill>
                  <a:srgbClr val="000000"/>
                </a:solidFill>
                <a:latin typeface="Atma Medium"/>
              </a:rPr>
              <a:t>Completar las oraciones de acuerdo a la lectura</a:t>
            </a:r>
          </a:p>
          <a:p>
            <a:pPr marL="630964" lvl="1" indent="-315482">
              <a:lnSpc>
                <a:spcPts val="4091"/>
              </a:lnSpc>
              <a:buFont typeface="Arial"/>
              <a:buChar char="•"/>
            </a:pPr>
            <a:r>
              <a:rPr lang="en-US" sz="2922">
                <a:solidFill>
                  <a:srgbClr val="000000"/>
                </a:solidFill>
                <a:latin typeface="Atma Medium"/>
              </a:rPr>
              <a:t>Describir objetos</a:t>
            </a:r>
          </a:p>
          <a:p>
            <a:pPr marL="630964" lvl="1" indent="-315482">
              <a:lnSpc>
                <a:spcPts val="4091"/>
              </a:lnSpc>
              <a:buFont typeface="Arial"/>
              <a:buChar char="•"/>
            </a:pPr>
            <a:r>
              <a:rPr lang="en-US" sz="2922">
                <a:solidFill>
                  <a:srgbClr val="000000"/>
                </a:solidFill>
                <a:latin typeface="Atma Medium"/>
              </a:rPr>
              <a:t>Identificar el hábitat de los animales</a:t>
            </a:r>
          </a:p>
          <a:p>
            <a:pPr marL="630964" lvl="1" indent="-315482">
              <a:lnSpc>
                <a:spcPts val="4091"/>
              </a:lnSpc>
              <a:buFont typeface="Arial"/>
              <a:buChar char="•"/>
            </a:pPr>
            <a:r>
              <a:rPr lang="en-US" sz="2922">
                <a:solidFill>
                  <a:srgbClr val="000000"/>
                </a:solidFill>
                <a:latin typeface="Atma Medium"/>
              </a:rPr>
              <a:t>Escribir las letras que faltan en cada palabra</a:t>
            </a:r>
          </a:p>
          <a:p>
            <a:pPr marL="630964" lvl="1" indent="-315482">
              <a:lnSpc>
                <a:spcPts val="4091"/>
              </a:lnSpc>
              <a:buFont typeface="Arial"/>
              <a:buChar char="•"/>
            </a:pPr>
            <a:r>
              <a:rPr lang="en-US" sz="2922">
                <a:solidFill>
                  <a:srgbClr val="000000"/>
                </a:solidFill>
                <a:latin typeface="Atma Medium"/>
              </a:rPr>
              <a:t>Relacionar al animal con su hogar y con sus alimentos</a:t>
            </a:r>
          </a:p>
          <a:p>
            <a:pPr marL="630964" lvl="1" indent="-315482">
              <a:lnSpc>
                <a:spcPts val="4091"/>
              </a:lnSpc>
              <a:buFont typeface="Arial"/>
              <a:buChar char="•"/>
            </a:pPr>
            <a:r>
              <a:rPr lang="en-US" sz="2922">
                <a:solidFill>
                  <a:srgbClr val="000000"/>
                </a:solidFill>
                <a:latin typeface="Atma Medium"/>
              </a:rPr>
              <a:t>Identificar el plural y singular de las palabras</a:t>
            </a:r>
          </a:p>
          <a:p>
            <a:pPr>
              <a:lnSpc>
                <a:spcPts val="3036"/>
              </a:lnSpc>
            </a:pPr>
            <a:endParaRPr lang="en-US" sz="2922">
              <a:solidFill>
                <a:srgbClr val="000000"/>
              </a:solidFill>
              <a:latin typeface="Atma Medium"/>
            </a:endParaRPr>
          </a:p>
          <a:p>
            <a:pPr algn="ctr">
              <a:lnSpc>
                <a:spcPts val="3036"/>
              </a:lnSpc>
            </a:pPr>
            <a:endParaRPr lang="en-US" sz="2922">
              <a:solidFill>
                <a:srgbClr val="000000"/>
              </a:solidFill>
              <a:latin typeface="Atma Medium"/>
            </a:endParaRPr>
          </a:p>
        </p:txBody>
      </p:sp>
      <p:sp>
        <p:nvSpPr>
          <p:cNvPr id="12" name="TextBox 12"/>
          <p:cNvSpPr txBox="1"/>
          <p:nvPr/>
        </p:nvSpPr>
        <p:spPr>
          <a:xfrm>
            <a:off x="10445215" y="3487337"/>
            <a:ext cx="27184" cy="1656163"/>
          </a:xfrm>
          <a:prstGeom prst="rect">
            <a:avLst/>
          </a:prstGeom>
        </p:spPr>
        <p:txBody>
          <a:bodyPr lIns="0" tIns="0" rIns="0" bIns="0" rtlCol="0" anchor="t">
            <a:spAutoFit/>
          </a:bodyPr>
          <a:lstStyle/>
          <a:p>
            <a:pPr algn="ctr">
              <a:lnSpc>
                <a:spcPts val="13584"/>
              </a:lnSpc>
            </a:pPr>
            <a:endParaRPr/>
          </a:p>
        </p:txBody>
      </p:sp>
      <p:sp>
        <p:nvSpPr>
          <p:cNvPr id="13" name="TextBox 13"/>
          <p:cNvSpPr txBox="1"/>
          <p:nvPr/>
        </p:nvSpPr>
        <p:spPr>
          <a:xfrm>
            <a:off x="8995216" y="3480998"/>
            <a:ext cx="8691825" cy="5985903"/>
          </a:xfrm>
          <a:prstGeom prst="rect">
            <a:avLst/>
          </a:prstGeom>
        </p:spPr>
        <p:txBody>
          <a:bodyPr lIns="0" tIns="0" rIns="0" bIns="0" rtlCol="0" anchor="t">
            <a:spAutoFit/>
          </a:bodyPr>
          <a:lstStyle/>
          <a:p>
            <a:pPr marL="653444" lvl="1" indent="-326722">
              <a:lnSpc>
                <a:spcPts val="3631"/>
              </a:lnSpc>
              <a:buFont typeface="Arial"/>
              <a:buChar char="•"/>
            </a:pPr>
            <a:r>
              <a:rPr lang="en-US" sz="3026">
                <a:solidFill>
                  <a:srgbClr val="000000"/>
                </a:solidFill>
                <a:latin typeface="Atma Medium"/>
              </a:rPr>
              <a:t>Escribir que es lo que nos da las plantas</a:t>
            </a:r>
          </a:p>
          <a:p>
            <a:pPr marL="653444" lvl="1" indent="-326722">
              <a:lnSpc>
                <a:spcPts val="3631"/>
              </a:lnSpc>
              <a:buFont typeface="Arial"/>
              <a:buChar char="•"/>
            </a:pPr>
            <a:r>
              <a:rPr lang="en-US" sz="3026">
                <a:solidFill>
                  <a:srgbClr val="000000"/>
                </a:solidFill>
                <a:latin typeface="Atma Medium"/>
              </a:rPr>
              <a:t>Crucigramas de una lectura</a:t>
            </a:r>
          </a:p>
          <a:p>
            <a:pPr marL="653444" lvl="1" indent="-326722">
              <a:lnSpc>
                <a:spcPts val="3631"/>
              </a:lnSpc>
              <a:buFont typeface="Arial"/>
              <a:buChar char="•"/>
            </a:pPr>
            <a:r>
              <a:rPr lang="en-US" sz="3026">
                <a:solidFill>
                  <a:srgbClr val="000000"/>
                </a:solidFill>
                <a:latin typeface="Atma Medium"/>
              </a:rPr>
              <a:t>Clasificación de animales según su inicial</a:t>
            </a:r>
          </a:p>
          <a:p>
            <a:pPr marL="653444" lvl="1" indent="-326722">
              <a:lnSpc>
                <a:spcPts val="3631"/>
              </a:lnSpc>
              <a:buFont typeface="Arial"/>
              <a:buChar char="•"/>
            </a:pPr>
            <a:r>
              <a:rPr lang="en-US" sz="3026">
                <a:solidFill>
                  <a:srgbClr val="000000"/>
                </a:solidFill>
                <a:latin typeface="Atma Medium"/>
              </a:rPr>
              <a:t>Escribir un cuento</a:t>
            </a:r>
          </a:p>
          <a:p>
            <a:pPr marL="653444" lvl="1" indent="-326722">
              <a:lnSpc>
                <a:spcPts val="3631"/>
              </a:lnSpc>
              <a:buFont typeface="Arial"/>
              <a:buChar char="•"/>
            </a:pPr>
            <a:r>
              <a:rPr lang="en-US" sz="3026">
                <a:solidFill>
                  <a:srgbClr val="000000"/>
                </a:solidFill>
                <a:latin typeface="Atma Medium"/>
              </a:rPr>
              <a:t>Escribir palabras que terminen igual</a:t>
            </a:r>
          </a:p>
          <a:p>
            <a:pPr marL="653444" lvl="1" indent="-326722">
              <a:lnSpc>
                <a:spcPts val="3631"/>
              </a:lnSpc>
              <a:buFont typeface="Arial"/>
              <a:buChar char="•"/>
            </a:pPr>
            <a:r>
              <a:rPr lang="en-US" sz="3026">
                <a:solidFill>
                  <a:srgbClr val="000000"/>
                </a:solidFill>
                <a:latin typeface="Atma Medium"/>
              </a:rPr>
              <a:t>Identificar las partes de los animales en comparación a las partes de un  humano.</a:t>
            </a:r>
          </a:p>
          <a:p>
            <a:pPr marL="653444" lvl="1" indent="-326722">
              <a:lnSpc>
                <a:spcPts val="3631"/>
              </a:lnSpc>
              <a:buFont typeface="Arial"/>
              <a:buChar char="•"/>
            </a:pPr>
            <a:r>
              <a:rPr lang="en-US" sz="3026">
                <a:solidFill>
                  <a:srgbClr val="000000"/>
                </a:solidFill>
                <a:latin typeface="Atma Medium"/>
              </a:rPr>
              <a:t>Conocer e identificar los oficios o profesiones</a:t>
            </a:r>
          </a:p>
          <a:p>
            <a:pPr marL="653444" lvl="1" indent="-326722">
              <a:lnSpc>
                <a:spcPts val="3631"/>
              </a:lnSpc>
              <a:buFont typeface="Arial"/>
              <a:buChar char="•"/>
            </a:pPr>
            <a:r>
              <a:rPr lang="en-US" sz="3026">
                <a:solidFill>
                  <a:srgbClr val="000000"/>
                </a:solidFill>
                <a:latin typeface="Atma Medium"/>
              </a:rPr>
              <a:t>Identificar lo que es fantasía y lo que es realidad.</a:t>
            </a:r>
          </a:p>
          <a:p>
            <a:pPr marL="653444" lvl="1" indent="-326722">
              <a:lnSpc>
                <a:spcPts val="3631"/>
              </a:lnSpc>
              <a:buFont typeface="Arial"/>
              <a:buChar char="•"/>
            </a:pPr>
            <a:r>
              <a:rPr lang="en-US" sz="3026">
                <a:solidFill>
                  <a:srgbClr val="000000"/>
                </a:solidFill>
                <a:latin typeface="Atma Medium"/>
              </a:rPr>
              <a:t>Escribir un recado.</a:t>
            </a:r>
          </a:p>
          <a:p>
            <a:pPr marL="653444" lvl="1" indent="-326722">
              <a:lnSpc>
                <a:spcPts val="3631"/>
              </a:lnSpc>
              <a:buFont typeface="Arial"/>
              <a:buChar char="•"/>
            </a:pPr>
            <a:r>
              <a:rPr lang="en-US" sz="3026">
                <a:solidFill>
                  <a:srgbClr val="000000"/>
                </a:solidFill>
                <a:latin typeface="Atma Medium"/>
              </a:rPr>
              <a:t>Identificar los transportes de varias actividades (camión de la basura, camión de frutas, camión de carnes) y llevarlos a su destino.</a:t>
            </a:r>
          </a:p>
        </p:txBody>
      </p:sp>
      <p:pic>
        <p:nvPicPr>
          <p:cNvPr id="14" name="Picture 14"/>
          <p:cNvPicPr>
            <a:picLocks noChangeAspect="1"/>
          </p:cNvPicPr>
          <p:nvPr/>
        </p:nvPicPr>
        <p:blipFill>
          <a:blip r:embed="rId4"/>
          <a:srcRect/>
          <a:stretch>
            <a:fillRect/>
          </a:stretch>
        </p:blipFill>
        <p:spPr>
          <a:xfrm>
            <a:off x="796858" y="7961926"/>
            <a:ext cx="1327757" cy="1296374"/>
          </a:xfrm>
          <a:prstGeom prst="rect">
            <a:avLst/>
          </a:prstGeom>
        </p:spPr>
      </p:pic>
      <p:pic>
        <p:nvPicPr>
          <p:cNvPr id="15" name="Picture 15"/>
          <p:cNvPicPr>
            <a:picLocks noChangeAspect="1"/>
          </p:cNvPicPr>
          <p:nvPr/>
        </p:nvPicPr>
        <p:blipFill>
          <a:blip r:embed="rId5"/>
          <a:srcRect/>
          <a:stretch>
            <a:fillRect/>
          </a:stretch>
        </p:blipFill>
        <p:spPr>
          <a:xfrm rot="789713">
            <a:off x="15737155" y="3920026"/>
            <a:ext cx="2578202" cy="244694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EF4D6"/>
        </a:solidFill>
        <a:effectLst/>
      </p:bgPr>
    </p:bg>
    <p:spTree>
      <p:nvGrpSpPr>
        <p:cNvPr id="1" name=""/>
        <p:cNvGrpSpPr/>
        <p:nvPr/>
      </p:nvGrpSpPr>
      <p:grpSpPr>
        <a:xfrm>
          <a:off x="0" y="0"/>
          <a:ext cx="0" cy="0"/>
          <a:chOff x="0" y="0"/>
          <a:chExt cx="0" cy="0"/>
        </a:xfrm>
      </p:grpSpPr>
      <p:grpSp>
        <p:nvGrpSpPr>
          <p:cNvPr id="2" name="Group 2"/>
          <p:cNvGrpSpPr/>
          <p:nvPr/>
        </p:nvGrpSpPr>
        <p:grpSpPr>
          <a:xfrm>
            <a:off x="0" y="3011881"/>
            <a:ext cx="18288000" cy="5823155"/>
            <a:chOff x="0" y="0"/>
            <a:chExt cx="8534778" cy="2717593"/>
          </a:xfrm>
        </p:grpSpPr>
        <p:sp>
          <p:nvSpPr>
            <p:cNvPr id="3" name="Freeform 3"/>
            <p:cNvSpPr/>
            <p:nvPr/>
          </p:nvSpPr>
          <p:spPr>
            <a:xfrm>
              <a:off x="0" y="0"/>
              <a:ext cx="8534777" cy="2717593"/>
            </a:xfrm>
            <a:custGeom>
              <a:avLst/>
              <a:gdLst/>
              <a:ahLst/>
              <a:cxnLst/>
              <a:rect l="l" t="t" r="r" b="b"/>
              <a:pathLst>
                <a:path w="8534777" h="2717593">
                  <a:moveTo>
                    <a:pt x="8410318" y="2717593"/>
                  </a:moveTo>
                  <a:lnTo>
                    <a:pt x="124460" y="2717593"/>
                  </a:lnTo>
                  <a:cubicBezTo>
                    <a:pt x="55880" y="2717593"/>
                    <a:pt x="0" y="2661713"/>
                    <a:pt x="0" y="2593133"/>
                  </a:cubicBezTo>
                  <a:lnTo>
                    <a:pt x="0" y="124460"/>
                  </a:lnTo>
                  <a:cubicBezTo>
                    <a:pt x="0" y="55880"/>
                    <a:pt x="55880" y="0"/>
                    <a:pt x="124460" y="0"/>
                  </a:cubicBezTo>
                  <a:lnTo>
                    <a:pt x="8410318" y="0"/>
                  </a:lnTo>
                  <a:cubicBezTo>
                    <a:pt x="8478898" y="0"/>
                    <a:pt x="8534777" y="55880"/>
                    <a:pt x="8534777" y="124460"/>
                  </a:cubicBezTo>
                  <a:lnTo>
                    <a:pt x="8534777" y="2593133"/>
                  </a:lnTo>
                  <a:cubicBezTo>
                    <a:pt x="8534777" y="2661713"/>
                    <a:pt x="8478898" y="2717593"/>
                    <a:pt x="8410318" y="2717593"/>
                  </a:cubicBezTo>
                  <a:close/>
                </a:path>
              </a:pathLst>
            </a:custGeom>
            <a:solidFill>
              <a:srgbClr val="FFFFFF"/>
            </a:solidFill>
          </p:spPr>
        </p:sp>
      </p:grpSp>
      <p:pic>
        <p:nvPicPr>
          <p:cNvPr id="4" name="Picture 4"/>
          <p:cNvPicPr>
            <a:picLocks noChangeAspect="1"/>
          </p:cNvPicPr>
          <p:nvPr/>
        </p:nvPicPr>
        <p:blipFill>
          <a:blip r:embed="rId2"/>
          <a:srcRect/>
          <a:stretch>
            <a:fillRect/>
          </a:stretch>
        </p:blipFill>
        <p:spPr>
          <a:xfrm rot="-1147316">
            <a:off x="-856493" y="205954"/>
            <a:ext cx="3997174" cy="2332896"/>
          </a:xfrm>
          <a:prstGeom prst="rect">
            <a:avLst/>
          </a:prstGeom>
        </p:spPr>
      </p:pic>
      <p:pic>
        <p:nvPicPr>
          <p:cNvPr id="5" name="Picture 5"/>
          <p:cNvPicPr>
            <a:picLocks noChangeAspect="1"/>
          </p:cNvPicPr>
          <p:nvPr/>
        </p:nvPicPr>
        <p:blipFill>
          <a:blip r:embed="rId3"/>
          <a:srcRect/>
          <a:stretch>
            <a:fillRect/>
          </a:stretch>
        </p:blipFill>
        <p:spPr>
          <a:xfrm>
            <a:off x="15437165" y="-428774"/>
            <a:ext cx="4110569" cy="4178952"/>
          </a:xfrm>
          <a:prstGeom prst="rect">
            <a:avLst/>
          </a:prstGeom>
        </p:spPr>
      </p:pic>
      <p:pic>
        <p:nvPicPr>
          <p:cNvPr id="6" name="Picture 6"/>
          <p:cNvPicPr>
            <a:picLocks noChangeAspect="1"/>
          </p:cNvPicPr>
          <p:nvPr/>
        </p:nvPicPr>
        <p:blipFill>
          <a:blip r:embed="rId4"/>
          <a:srcRect/>
          <a:stretch>
            <a:fillRect/>
          </a:stretch>
        </p:blipFill>
        <p:spPr>
          <a:xfrm>
            <a:off x="7926821" y="7893271"/>
            <a:ext cx="1654084" cy="1883532"/>
          </a:xfrm>
          <a:prstGeom prst="rect">
            <a:avLst/>
          </a:prstGeom>
        </p:spPr>
      </p:pic>
      <p:grpSp>
        <p:nvGrpSpPr>
          <p:cNvPr id="7" name="Group 7"/>
          <p:cNvGrpSpPr/>
          <p:nvPr/>
        </p:nvGrpSpPr>
        <p:grpSpPr>
          <a:xfrm>
            <a:off x="0" y="9466902"/>
            <a:ext cx="18288000" cy="820098"/>
            <a:chOff x="0" y="0"/>
            <a:chExt cx="6555032" cy="293951"/>
          </a:xfrm>
        </p:grpSpPr>
        <p:sp>
          <p:nvSpPr>
            <p:cNvPr id="8" name="Freeform 8"/>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FADECC"/>
            </a:solidFill>
          </p:spPr>
        </p:sp>
      </p:grpSp>
      <p:pic>
        <p:nvPicPr>
          <p:cNvPr id="9" name="Picture 9"/>
          <p:cNvPicPr>
            <a:picLocks noChangeAspect="1"/>
          </p:cNvPicPr>
          <p:nvPr/>
        </p:nvPicPr>
        <p:blipFill>
          <a:blip r:embed="rId5"/>
          <a:srcRect l="15371" t="22829" r="50279" b="7383"/>
          <a:stretch>
            <a:fillRect/>
          </a:stretch>
        </p:blipFill>
        <p:spPr>
          <a:xfrm>
            <a:off x="0" y="2713278"/>
            <a:ext cx="5827253" cy="6659718"/>
          </a:xfrm>
          <a:prstGeom prst="rect">
            <a:avLst/>
          </a:prstGeom>
        </p:spPr>
      </p:pic>
      <p:pic>
        <p:nvPicPr>
          <p:cNvPr id="10" name="Picture 10"/>
          <p:cNvPicPr>
            <a:picLocks noChangeAspect="1"/>
          </p:cNvPicPr>
          <p:nvPr/>
        </p:nvPicPr>
        <p:blipFill>
          <a:blip r:embed="rId6"/>
          <a:srcRect l="50866" t="18801" r="16952" b="9860"/>
          <a:stretch>
            <a:fillRect/>
          </a:stretch>
        </p:blipFill>
        <p:spPr>
          <a:xfrm>
            <a:off x="6158012" y="2713278"/>
            <a:ext cx="5340962" cy="6659718"/>
          </a:xfrm>
          <a:prstGeom prst="rect">
            <a:avLst/>
          </a:prstGeom>
        </p:spPr>
      </p:pic>
      <p:pic>
        <p:nvPicPr>
          <p:cNvPr id="11" name="Picture 11"/>
          <p:cNvPicPr>
            <a:picLocks noChangeAspect="1"/>
          </p:cNvPicPr>
          <p:nvPr/>
        </p:nvPicPr>
        <p:blipFill>
          <a:blip r:embed="rId7"/>
          <a:srcRect l="16026" t="15589" r="50483" b="8170"/>
          <a:stretch>
            <a:fillRect/>
          </a:stretch>
        </p:blipFill>
        <p:spPr>
          <a:xfrm>
            <a:off x="12208422" y="2713278"/>
            <a:ext cx="5042751" cy="6457468"/>
          </a:xfrm>
          <a:prstGeom prst="rect">
            <a:avLst/>
          </a:prstGeom>
        </p:spPr>
      </p:pic>
      <p:sp>
        <p:nvSpPr>
          <p:cNvPr id="12" name="TextBox 12"/>
          <p:cNvSpPr txBox="1"/>
          <p:nvPr/>
        </p:nvSpPr>
        <p:spPr>
          <a:xfrm>
            <a:off x="2850835" y="655751"/>
            <a:ext cx="12586329" cy="2057527"/>
          </a:xfrm>
          <a:prstGeom prst="rect">
            <a:avLst/>
          </a:prstGeom>
        </p:spPr>
        <p:txBody>
          <a:bodyPr lIns="0" tIns="0" rIns="0" bIns="0" rtlCol="0" anchor="t">
            <a:spAutoFit/>
          </a:bodyPr>
          <a:lstStyle/>
          <a:p>
            <a:pPr algn="ctr">
              <a:lnSpc>
                <a:spcPts val="8064"/>
              </a:lnSpc>
            </a:pPr>
            <a:r>
              <a:rPr lang="en-US" sz="7200">
                <a:solidFill>
                  <a:srgbClr val="000000"/>
                </a:solidFill>
                <a:latin typeface="Yeseva One"/>
              </a:rPr>
              <a:t>Ejemplos de ejercicios de la Unidad II</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3A4D8"/>
        </a:solidFill>
        <a:effectLst/>
      </p:bgPr>
    </p:bg>
    <p:spTree>
      <p:nvGrpSpPr>
        <p:cNvPr id="1" name=""/>
        <p:cNvGrpSpPr/>
        <p:nvPr/>
      </p:nvGrpSpPr>
      <p:grpSpPr>
        <a:xfrm>
          <a:off x="0" y="0"/>
          <a:ext cx="0" cy="0"/>
          <a:chOff x="0" y="0"/>
          <a:chExt cx="0" cy="0"/>
        </a:xfrm>
      </p:grpSpPr>
      <p:grpSp>
        <p:nvGrpSpPr>
          <p:cNvPr id="2" name="Group 2"/>
          <p:cNvGrpSpPr/>
          <p:nvPr/>
        </p:nvGrpSpPr>
        <p:grpSpPr>
          <a:xfrm>
            <a:off x="1870535" y="1974827"/>
            <a:ext cx="14546929" cy="4138150"/>
            <a:chOff x="0" y="0"/>
            <a:chExt cx="4920813" cy="1399819"/>
          </a:xfrm>
        </p:grpSpPr>
        <p:sp>
          <p:nvSpPr>
            <p:cNvPr id="3" name="Freeform 3"/>
            <p:cNvSpPr/>
            <p:nvPr/>
          </p:nvSpPr>
          <p:spPr>
            <a:xfrm>
              <a:off x="0" y="0"/>
              <a:ext cx="4920813" cy="1399819"/>
            </a:xfrm>
            <a:custGeom>
              <a:avLst/>
              <a:gdLst/>
              <a:ahLst/>
              <a:cxnLst/>
              <a:rect l="l" t="t" r="r" b="b"/>
              <a:pathLst>
                <a:path w="4920813" h="1399819">
                  <a:moveTo>
                    <a:pt x="4796353" y="1399819"/>
                  </a:moveTo>
                  <a:lnTo>
                    <a:pt x="124460" y="1399819"/>
                  </a:lnTo>
                  <a:cubicBezTo>
                    <a:pt x="55880" y="1399819"/>
                    <a:pt x="0" y="1343939"/>
                    <a:pt x="0" y="1275359"/>
                  </a:cubicBezTo>
                  <a:lnTo>
                    <a:pt x="0" y="124460"/>
                  </a:lnTo>
                  <a:cubicBezTo>
                    <a:pt x="0" y="55880"/>
                    <a:pt x="55880" y="0"/>
                    <a:pt x="124460" y="0"/>
                  </a:cubicBezTo>
                  <a:lnTo>
                    <a:pt x="4796353" y="0"/>
                  </a:lnTo>
                  <a:cubicBezTo>
                    <a:pt x="4864933" y="0"/>
                    <a:pt x="4920813" y="55880"/>
                    <a:pt x="4920813" y="124460"/>
                  </a:cubicBezTo>
                  <a:lnTo>
                    <a:pt x="4920813" y="1275359"/>
                  </a:lnTo>
                  <a:cubicBezTo>
                    <a:pt x="4920813" y="1343939"/>
                    <a:pt x="4864933" y="1399819"/>
                    <a:pt x="4796353" y="1399819"/>
                  </a:cubicBezTo>
                  <a:close/>
                </a:path>
              </a:pathLst>
            </a:custGeom>
            <a:solidFill>
              <a:srgbClr val="FFFFFF"/>
            </a:solidFill>
          </p:spPr>
        </p:sp>
      </p:grpSp>
      <p:grpSp>
        <p:nvGrpSpPr>
          <p:cNvPr id="4" name="Group 4"/>
          <p:cNvGrpSpPr/>
          <p:nvPr/>
        </p:nvGrpSpPr>
        <p:grpSpPr>
          <a:xfrm>
            <a:off x="0" y="9466902"/>
            <a:ext cx="18288000" cy="820098"/>
            <a:chOff x="0" y="0"/>
            <a:chExt cx="6555032" cy="293951"/>
          </a:xfrm>
        </p:grpSpPr>
        <p:sp>
          <p:nvSpPr>
            <p:cNvPr id="5" name="Freeform 5"/>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189F87"/>
            </a:solidFill>
          </p:spPr>
        </p:sp>
      </p:grpSp>
      <p:pic>
        <p:nvPicPr>
          <p:cNvPr id="6" name="Picture 6"/>
          <p:cNvPicPr>
            <a:picLocks noChangeAspect="1"/>
          </p:cNvPicPr>
          <p:nvPr/>
        </p:nvPicPr>
        <p:blipFill>
          <a:blip r:embed="rId2"/>
          <a:srcRect l="4304" t="3705" r="31003"/>
          <a:stretch>
            <a:fillRect/>
          </a:stretch>
        </p:blipFill>
        <p:spPr>
          <a:xfrm>
            <a:off x="9524254" y="6357428"/>
            <a:ext cx="7329911" cy="3519523"/>
          </a:xfrm>
          <a:prstGeom prst="rect">
            <a:avLst/>
          </a:prstGeom>
        </p:spPr>
      </p:pic>
      <p:sp>
        <p:nvSpPr>
          <p:cNvPr id="7" name="TextBox 7"/>
          <p:cNvSpPr txBox="1"/>
          <p:nvPr/>
        </p:nvSpPr>
        <p:spPr>
          <a:xfrm>
            <a:off x="2393462" y="2199862"/>
            <a:ext cx="13501076" cy="3592830"/>
          </a:xfrm>
          <a:prstGeom prst="rect">
            <a:avLst/>
          </a:prstGeom>
        </p:spPr>
        <p:txBody>
          <a:bodyPr lIns="0" tIns="0" rIns="0" bIns="0" rtlCol="0" anchor="t">
            <a:spAutoFit/>
          </a:bodyPr>
          <a:lstStyle/>
          <a:p>
            <a:pPr algn="just">
              <a:lnSpc>
                <a:spcPts val="4800"/>
              </a:lnSpc>
            </a:pPr>
            <a:r>
              <a:rPr lang="en-US" sz="3200">
                <a:solidFill>
                  <a:srgbClr val="000000"/>
                </a:solidFill>
                <a:latin typeface="Atma Medium Bold"/>
              </a:rPr>
              <a:t>Al realizar el análisis de esta unidad, se pudo observar que los niños al elaborar las actividades, ya están adentrados en la lectura y escritura, donde principalmente desarrollan la habilidad de la comprensión lectora, pues en los ejercicios tienen que reescribir algunos aspectos de los cuentos o textos previamente leídos, asimismo, ya tienen la noción de cómo formular oraciones, completar palabras, y escribir textos breves.</a:t>
            </a:r>
          </a:p>
        </p:txBody>
      </p:sp>
      <p:pic>
        <p:nvPicPr>
          <p:cNvPr id="8" name="Picture 8"/>
          <p:cNvPicPr>
            <a:picLocks noChangeAspect="1"/>
          </p:cNvPicPr>
          <p:nvPr/>
        </p:nvPicPr>
        <p:blipFill>
          <a:blip r:embed="rId3"/>
          <a:srcRect/>
          <a:stretch>
            <a:fillRect/>
          </a:stretch>
        </p:blipFill>
        <p:spPr>
          <a:xfrm rot="4308366">
            <a:off x="-604814" y="-97792"/>
            <a:ext cx="3267029" cy="3094767"/>
          </a:xfrm>
          <a:prstGeom prst="rect">
            <a:avLst/>
          </a:prstGeom>
        </p:spPr>
      </p:pic>
      <p:pic>
        <p:nvPicPr>
          <p:cNvPr id="9" name="Picture 9"/>
          <p:cNvPicPr>
            <a:picLocks noChangeAspect="1"/>
          </p:cNvPicPr>
          <p:nvPr/>
        </p:nvPicPr>
        <p:blipFill>
          <a:blip r:embed="rId3"/>
          <a:srcRect/>
          <a:stretch>
            <a:fillRect/>
          </a:stretch>
        </p:blipFill>
        <p:spPr>
          <a:xfrm rot="-9172708">
            <a:off x="16006786" y="5718038"/>
            <a:ext cx="3267029" cy="3094767"/>
          </a:xfrm>
          <a:prstGeom prst="rect">
            <a:avLst/>
          </a:prstGeom>
        </p:spPr>
      </p:pic>
      <p:sp>
        <p:nvSpPr>
          <p:cNvPr id="10" name="TextBox 10"/>
          <p:cNvSpPr txBox="1"/>
          <p:nvPr/>
        </p:nvSpPr>
        <p:spPr>
          <a:xfrm>
            <a:off x="1433835" y="402431"/>
            <a:ext cx="15420330" cy="1233488"/>
          </a:xfrm>
          <a:prstGeom prst="rect">
            <a:avLst/>
          </a:prstGeom>
        </p:spPr>
        <p:txBody>
          <a:bodyPr lIns="0" tIns="0" rIns="0" bIns="0" rtlCol="0" anchor="t">
            <a:spAutoFit/>
          </a:bodyPr>
          <a:lstStyle/>
          <a:p>
            <a:pPr algn="ctr">
              <a:lnSpc>
                <a:spcPts val="9600"/>
              </a:lnSpc>
            </a:pPr>
            <a:r>
              <a:rPr lang="en-US" sz="8000" dirty="0">
                <a:solidFill>
                  <a:srgbClr val="FFFFFF"/>
                </a:solidFill>
                <a:latin typeface="Magic Dreams" panose="02000600000000000000" pitchFamily="2" charset="0"/>
              </a:rPr>
              <a:t>UNIDAD 3</a:t>
            </a:r>
          </a:p>
        </p:txBody>
      </p:sp>
      <p:pic>
        <p:nvPicPr>
          <p:cNvPr id="11" name="Picture 11"/>
          <p:cNvPicPr>
            <a:picLocks noChangeAspect="1"/>
          </p:cNvPicPr>
          <p:nvPr/>
        </p:nvPicPr>
        <p:blipFill>
          <a:blip r:embed="rId4"/>
          <a:srcRect/>
          <a:stretch>
            <a:fillRect/>
          </a:stretch>
        </p:blipFill>
        <p:spPr>
          <a:xfrm>
            <a:off x="1433835" y="6763608"/>
            <a:ext cx="3230828" cy="311334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3A4D8"/>
        </a:solidFill>
        <a:effectLst/>
      </p:bgPr>
    </p:bg>
    <p:spTree>
      <p:nvGrpSpPr>
        <p:cNvPr id="1" name=""/>
        <p:cNvGrpSpPr/>
        <p:nvPr/>
      </p:nvGrpSpPr>
      <p:grpSpPr>
        <a:xfrm>
          <a:off x="0" y="0"/>
          <a:ext cx="0" cy="0"/>
          <a:chOff x="0" y="0"/>
          <a:chExt cx="0" cy="0"/>
        </a:xfrm>
      </p:grpSpPr>
      <p:grpSp>
        <p:nvGrpSpPr>
          <p:cNvPr id="2" name="Group 2"/>
          <p:cNvGrpSpPr/>
          <p:nvPr/>
        </p:nvGrpSpPr>
        <p:grpSpPr>
          <a:xfrm>
            <a:off x="2808158" y="-148316"/>
            <a:ext cx="12861541" cy="2409446"/>
            <a:chOff x="0" y="0"/>
            <a:chExt cx="14559501" cy="2727537"/>
          </a:xfrm>
        </p:grpSpPr>
        <p:sp>
          <p:nvSpPr>
            <p:cNvPr id="3" name="Freeform 3"/>
            <p:cNvSpPr/>
            <p:nvPr/>
          </p:nvSpPr>
          <p:spPr>
            <a:xfrm>
              <a:off x="8890" y="0"/>
              <a:ext cx="14554421" cy="2727537"/>
            </a:xfrm>
            <a:custGeom>
              <a:avLst/>
              <a:gdLst/>
              <a:ahLst/>
              <a:cxnLst/>
              <a:rect l="l" t="t" r="r" b="b"/>
              <a:pathLst>
                <a:path w="14554421" h="2727537">
                  <a:moveTo>
                    <a:pt x="0" y="0"/>
                  </a:moveTo>
                  <a:lnTo>
                    <a:pt x="0" y="2727537"/>
                  </a:lnTo>
                  <a:lnTo>
                    <a:pt x="14554421" y="2727537"/>
                  </a:lnTo>
                  <a:lnTo>
                    <a:pt x="14554421" y="0"/>
                  </a:lnTo>
                  <a:lnTo>
                    <a:pt x="0" y="0"/>
                  </a:lnTo>
                  <a:lnTo>
                    <a:pt x="0" y="0"/>
                  </a:lnTo>
                  <a:close/>
                  <a:moveTo>
                    <a:pt x="13968951" y="410210"/>
                  </a:moveTo>
                  <a:cubicBezTo>
                    <a:pt x="14062932" y="410210"/>
                    <a:pt x="14140401" y="486410"/>
                    <a:pt x="14140401" y="581660"/>
                  </a:cubicBezTo>
                  <a:cubicBezTo>
                    <a:pt x="14140401" y="676910"/>
                    <a:pt x="14064201" y="753110"/>
                    <a:pt x="13968951" y="753110"/>
                  </a:cubicBezTo>
                  <a:cubicBezTo>
                    <a:pt x="13873701" y="753110"/>
                    <a:pt x="13797501" y="676910"/>
                    <a:pt x="13797501" y="581660"/>
                  </a:cubicBezTo>
                  <a:cubicBezTo>
                    <a:pt x="13797501" y="486410"/>
                    <a:pt x="13874971" y="410210"/>
                    <a:pt x="13968951" y="410210"/>
                  </a:cubicBezTo>
                  <a:close/>
                  <a:moveTo>
                    <a:pt x="572770" y="410210"/>
                  </a:moveTo>
                  <a:cubicBezTo>
                    <a:pt x="666750" y="410210"/>
                    <a:pt x="744220" y="486410"/>
                    <a:pt x="744220" y="581660"/>
                  </a:cubicBezTo>
                  <a:cubicBezTo>
                    <a:pt x="744220" y="676910"/>
                    <a:pt x="668020" y="753110"/>
                    <a:pt x="572770" y="753110"/>
                  </a:cubicBezTo>
                  <a:cubicBezTo>
                    <a:pt x="478790" y="753110"/>
                    <a:pt x="401320" y="676910"/>
                    <a:pt x="401320" y="581660"/>
                  </a:cubicBezTo>
                  <a:cubicBezTo>
                    <a:pt x="401320" y="486410"/>
                    <a:pt x="478790" y="410210"/>
                    <a:pt x="572770" y="410210"/>
                  </a:cubicBezTo>
                  <a:close/>
                  <a:moveTo>
                    <a:pt x="572770" y="2317327"/>
                  </a:moveTo>
                  <a:cubicBezTo>
                    <a:pt x="478790" y="2317327"/>
                    <a:pt x="401320" y="2241127"/>
                    <a:pt x="401320" y="2145877"/>
                  </a:cubicBezTo>
                  <a:cubicBezTo>
                    <a:pt x="401320" y="2051896"/>
                    <a:pt x="477520" y="1974427"/>
                    <a:pt x="572770" y="1974427"/>
                  </a:cubicBezTo>
                  <a:cubicBezTo>
                    <a:pt x="666750" y="1974427"/>
                    <a:pt x="744220" y="2050627"/>
                    <a:pt x="744220" y="2145877"/>
                  </a:cubicBezTo>
                  <a:cubicBezTo>
                    <a:pt x="744220" y="2239857"/>
                    <a:pt x="666750" y="2317327"/>
                    <a:pt x="572770" y="2317327"/>
                  </a:cubicBezTo>
                  <a:close/>
                  <a:moveTo>
                    <a:pt x="13968951" y="2317327"/>
                  </a:moveTo>
                  <a:cubicBezTo>
                    <a:pt x="13874971" y="2317327"/>
                    <a:pt x="13797501" y="2241127"/>
                    <a:pt x="13797501" y="2145877"/>
                  </a:cubicBezTo>
                  <a:cubicBezTo>
                    <a:pt x="13797501" y="2051896"/>
                    <a:pt x="13873701" y="1974427"/>
                    <a:pt x="13968951" y="1974427"/>
                  </a:cubicBezTo>
                  <a:cubicBezTo>
                    <a:pt x="14064201" y="1974427"/>
                    <a:pt x="14140401" y="2050627"/>
                    <a:pt x="14140401" y="2145877"/>
                  </a:cubicBezTo>
                  <a:cubicBezTo>
                    <a:pt x="14140401" y="2239857"/>
                    <a:pt x="14062932" y="2317327"/>
                    <a:pt x="13968951" y="2317327"/>
                  </a:cubicBezTo>
                  <a:close/>
                </a:path>
              </a:pathLst>
            </a:custGeom>
            <a:solidFill>
              <a:srgbClr val="8ACFD4"/>
            </a:solidFill>
          </p:spPr>
        </p:sp>
        <p:sp>
          <p:nvSpPr>
            <p:cNvPr id="4" name="Freeform 4"/>
            <p:cNvSpPr/>
            <p:nvPr/>
          </p:nvSpPr>
          <p:spPr>
            <a:xfrm>
              <a:off x="410210" y="410210"/>
              <a:ext cx="342900" cy="342900"/>
            </a:xfrm>
            <a:custGeom>
              <a:avLst/>
              <a:gdLst/>
              <a:ahLst/>
              <a:cxnLst/>
              <a:rect l="l" t="t" r="r" b="b"/>
              <a:pathLst>
                <a:path w="342900" h="342900">
                  <a:moveTo>
                    <a:pt x="342900" y="171450"/>
                  </a:moveTo>
                  <a:cubicBezTo>
                    <a:pt x="342900" y="265430"/>
                    <a:pt x="266700" y="342900"/>
                    <a:pt x="171450" y="342900"/>
                  </a:cubicBezTo>
                  <a:cubicBezTo>
                    <a:pt x="77470" y="342900"/>
                    <a:pt x="0" y="266700"/>
                    <a:pt x="0" y="171450"/>
                  </a:cubicBezTo>
                  <a:cubicBezTo>
                    <a:pt x="0" y="76200"/>
                    <a:pt x="76200" y="0"/>
                    <a:pt x="171450" y="0"/>
                  </a:cubicBezTo>
                  <a:cubicBezTo>
                    <a:pt x="265430" y="0"/>
                    <a:pt x="342900" y="77470"/>
                    <a:pt x="342900" y="171450"/>
                  </a:cubicBezTo>
                  <a:close/>
                </a:path>
              </a:pathLst>
            </a:custGeom>
            <a:solidFill>
              <a:srgbClr val="202F5A"/>
            </a:solidFill>
          </p:spPr>
        </p:sp>
        <p:sp>
          <p:nvSpPr>
            <p:cNvPr id="5" name="Freeform 5"/>
            <p:cNvSpPr/>
            <p:nvPr/>
          </p:nvSpPr>
          <p:spPr>
            <a:xfrm>
              <a:off x="13806391" y="410210"/>
              <a:ext cx="342900" cy="342900"/>
            </a:xfrm>
            <a:custGeom>
              <a:avLst/>
              <a:gdLst/>
              <a:ahLst/>
              <a:cxnLst/>
              <a:rect l="l" t="t" r="r" b="b"/>
              <a:pathLst>
                <a:path w="342900" h="342900">
                  <a:moveTo>
                    <a:pt x="342900" y="171450"/>
                  </a:moveTo>
                  <a:cubicBezTo>
                    <a:pt x="342900" y="265430"/>
                    <a:pt x="266700" y="342900"/>
                    <a:pt x="171450" y="342900"/>
                  </a:cubicBezTo>
                  <a:cubicBezTo>
                    <a:pt x="76200" y="342900"/>
                    <a:pt x="0" y="266700"/>
                    <a:pt x="0" y="171450"/>
                  </a:cubicBezTo>
                  <a:cubicBezTo>
                    <a:pt x="0" y="76200"/>
                    <a:pt x="76200" y="0"/>
                    <a:pt x="171450" y="0"/>
                  </a:cubicBezTo>
                  <a:cubicBezTo>
                    <a:pt x="266700" y="0"/>
                    <a:pt x="342900" y="77470"/>
                    <a:pt x="342900" y="171450"/>
                  </a:cubicBezTo>
                  <a:close/>
                </a:path>
              </a:pathLst>
            </a:custGeom>
            <a:solidFill>
              <a:srgbClr val="202F5A"/>
            </a:solidFill>
          </p:spPr>
        </p:sp>
        <p:sp>
          <p:nvSpPr>
            <p:cNvPr id="6" name="Freeform 6"/>
            <p:cNvSpPr/>
            <p:nvPr/>
          </p:nvSpPr>
          <p:spPr>
            <a:xfrm>
              <a:off x="13806391" y="1974427"/>
              <a:ext cx="342900" cy="342900"/>
            </a:xfrm>
            <a:custGeom>
              <a:avLst/>
              <a:gdLst/>
              <a:ahLst/>
              <a:cxnLst/>
              <a:rect l="l" t="t" r="r" b="b"/>
              <a:pathLst>
                <a:path w="342900" h="342900">
                  <a:moveTo>
                    <a:pt x="342900" y="171450"/>
                  </a:moveTo>
                  <a:cubicBezTo>
                    <a:pt x="342900" y="265429"/>
                    <a:pt x="266700" y="342900"/>
                    <a:pt x="171450" y="342900"/>
                  </a:cubicBezTo>
                  <a:cubicBezTo>
                    <a:pt x="76200" y="342900"/>
                    <a:pt x="0" y="266700"/>
                    <a:pt x="0" y="171450"/>
                  </a:cubicBezTo>
                  <a:cubicBezTo>
                    <a:pt x="0" y="77469"/>
                    <a:pt x="76200" y="0"/>
                    <a:pt x="171450" y="0"/>
                  </a:cubicBezTo>
                  <a:cubicBezTo>
                    <a:pt x="266700" y="0"/>
                    <a:pt x="342900" y="77470"/>
                    <a:pt x="342900" y="171450"/>
                  </a:cubicBezTo>
                  <a:close/>
                </a:path>
              </a:pathLst>
            </a:custGeom>
            <a:solidFill>
              <a:srgbClr val="202F5A"/>
            </a:solidFill>
          </p:spPr>
        </p:sp>
        <p:sp>
          <p:nvSpPr>
            <p:cNvPr id="7" name="Freeform 7"/>
            <p:cNvSpPr/>
            <p:nvPr/>
          </p:nvSpPr>
          <p:spPr>
            <a:xfrm>
              <a:off x="410210" y="1974427"/>
              <a:ext cx="342900" cy="342900"/>
            </a:xfrm>
            <a:custGeom>
              <a:avLst/>
              <a:gdLst/>
              <a:ahLst/>
              <a:cxnLst/>
              <a:rect l="l" t="t" r="r" b="b"/>
              <a:pathLst>
                <a:path w="342900" h="342900">
                  <a:moveTo>
                    <a:pt x="342900" y="171450"/>
                  </a:moveTo>
                  <a:cubicBezTo>
                    <a:pt x="342900" y="265429"/>
                    <a:pt x="266700" y="342900"/>
                    <a:pt x="171450" y="342900"/>
                  </a:cubicBezTo>
                  <a:cubicBezTo>
                    <a:pt x="77470" y="342900"/>
                    <a:pt x="0" y="266700"/>
                    <a:pt x="0" y="171450"/>
                  </a:cubicBezTo>
                  <a:cubicBezTo>
                    <a:pt x="0" y="77469"/>
                    <a:pt x="76200" y="0"/>
                    <a:pt x="171450" y="0"/>
                  </a:cubicBezTo>
                  <a:cubicBezTo>
                    <a:pt x="265430" y="0"/>
                    <a:pt x="342900" y="77470"/>
                    <a:pt x="342900" y="171450"/>
                  </a:cubicBezTo>
                  <a:close/>
                </a:path>
              </a:pathLst>
            </a:custGeom>
            <a:solidFill>
              <a:srgbClr val="202F5A"/>
            </a:solidFill>
          </p:spPr>
        </p:sp>
      </p:grpSp>
      <p:sp>
        <p:nvSpPr>
          <p:cNvPr id="8" name="TextBox 8"/>
          <p:cNvSpPr txBox="1"/>
          <p:nvPr/>
        </p:nvSpPr>
        <p:spPr>
          <a:xfrm>
            <a:off x="738356" y="3418317"/>
            <a:ext cx="7811438" cy="7268520"/>
          </a:xfrm>
          <a:prstGeom prst="rect">
            <a:avLst/>
          </a:prstGeom>
        </p:spPr>
        <p:txBody>
          <a:bodyPr lIns="0" tIns="0" rIns="0" bIns="0" rtlCol="0" anchor="t">
            <a:spAutoFit/>
          </a:bodyPr>
          <a:lstStyle/>
          <a:p>
            <a:pPr marL="715359" lvl="1" indent="-357680">
              <a:lnSpc>
                <a:spcPts val="4638"/>
              </a:lnSpc>
              <a:buFont typeface="Arial"/>
              <a:buChar char="•"/>
            </a:pPr>
            <a:r>
              <a:rPr lang="en-US" sz="3313">
                <a:solidFill>
                  <a:srgbClr val="000000"/>
                </a:solidFill>
                <a:latin typeface="Atma Medium"/>
              </a:rPr>
              <a:t>Clasificar imágenes, escribir oraciones o formularlas</a:t>
            </a:r>
          </a:p>
          <a:p>
            <a:pPr marL="715359" lvl="1" indent="-357680">
              <a:lnSpc>
                <a:spcPts val="4638"/>
              </a:lnSpc>
              <a:buFont typeface="Arial"/>
              <a:buChar char="•"/>
            </a:pPr>
            <a:r>
              <a:rPr lang="en-US" sz="3313">
                <a:solidFill>
                  <a:srgbClr val="000000"/>
                </a:solidFill>
                <a:latin typeface="Atma Medium"/>
              </a:rPr>
              <a:t>Leer y compartir sus respuestas</a:t>
            </a:r>
          </a:p>
          <a:p>
            <a:pPr marL="715359" lvl="1" indent="-357680">
              <a:lnSpc>
                <a:spcPts val="4638"/>
              </a:lnSpc>
              <a:buFont typeface="Arial"/>
              <a:buChar char="•"/>
            </a:pPr>
            <a:r>
              <a:rPr lang="en-US" sz="3313">
                <a:solidFill>
                  <a:srgbClr val="000000"/>
                </a:solidFill>
                <a:latin typeface="Atma Medium"/>
              </a:rPr>
              <a:t>Reflexionar acerca de la lengua </a:t>
            </a:r>
          </a:p>
          <a:p>
            <a:pPr marL="715359" lvl="1" indent="-357680">
              <a:lnSpc>
                <a:spcPts val="4638"/>
              </a:lnSpc>
              <a:buFont typeface="Arial"/>
              <a:buChar char="•"/>
            </a:pPr>
            <a:r>
              <a:rPr lang="en-US" sz="3313">
                <a:solidFill>
                  <a:srgbClr val="000000"/>
                </a:solidFill>
                <a:latin typeface="Atma Medium"/>
              </a:rPr>
              <a:t>Subrayar palabras que completen enunciados </a:t>
            </a:r>
          </a:p>
          <a:p>
            <a:pPr marL="715359" lvl="1" indent="-357680">
              <a:lnSpc>
                <a:spcPts val="4638"/>
              </a:lnSpc>
              <a:buFont typeface="Arial"/>
              <a:buChar char="•"/>
            </a:pPr>
            <a:r>
              <a:rPr lang="en-US" sz="3313">
                <a:solidFill>
                  <a:srgbClr val="000000"/>
                </a:solidFill>
                <a:latin typeface="Atma Medium"/>
              </a:rPr>
              <a:t>Hacer comparaciones de imágenes</a:t>
            </a:r>
          </a:p>
          <a:p>
            <a:pPr marL="715359" lvl="1" indent="-357680">
              <a:lnSpc>
                <a:spcPts val="4638"/>
              </a:lnSpc>
              <a:buFont typeface="Arial"/>
              <a:buChar char="•"/>
            </a:pPr>
            <a:r>
              <a:rPr lang="en-US" sz="3313">
                <a:solidFill>
                  <a:srgbClr val="000000"/>
                </a:solidFill>
                <a:latin typeface="Atma Medium"/>
              </a:rPr>
              <a:t>Realizar comparaciones de cuentos y la realidad</a:t>
            </a:r>
          </a:p>
          <a:p>
            <a:pPr>
              <a:lnSpc>
                <a:spcPts val="4638"/>
              </a:lnSpc>
            </a:pPr>
            <a:endParaRPr lang="en-US" sz="3313">
              <a:solidFill>
                <a:srgbClr val="000000"/>
              </a:solidFill>
              <a:latin typeface="Atma Medium"/>
            </a:endParaRPr>
          </a:p>
          <a:p>
            <a:pPr algn="ctr">
              <a:lnSpc>
                <a:spcPts val="3902"/>
              </a:lnSpc>
            </a:pPr>
            <a:endParaRPr lang="en-US" sz="3313">
              <a:solidFill>
                <a:srgbClr val="000000"/>
              </a:solidFill>
              <a:latin typeface="Atma Medium"/>
            </a:endParaRPr>
          </a:p>
          <a:p>
            <a:pPr algn="ctr">
              <a:lnSpc>
                <a:spcPts val="3902"/>
              </a:lnSpc>
            </a:pPr>
            <a:endParaRPr lang="en-US" sz="3313">
              <a:solidFill>
                <a:srgbClr val="000000"/>
              </a:solidFill>
              <a:latin typeface="Atma Medium"/>
            </a:endParaRPr>
          </a:p>
          <a:p>
            <a:pPr algn="ctr">
              <a:lnSpc>
                <a:spcPts val="3902"/>
              </a:lnSpc>
            </a:pPr>
            <a:endParaRPr lang="en-US" sz="3313">
              <a:solidFill>
                <a:srgbClr val="000000"/>
              </a:solidFill>
              <a:latin typeface="Atma Medium"/>
            </a:endParaRPr>
          </a:p>
        </p:txBody>
      </p:sp>
      <p:sp>
        <p:nvSpPr>
          <p:cNvPr id="9" name="TextBox 9"/>
          <p:cNvSpPr txBox="1"/>
          <p:nvPr/>
        </p:nvSpPr>
        <p:spPr>
          <a:xfrm>
            <a:off x="2618300" y="317882"/>
            <a:ext cx="13051399" cy="1671955"/>
          </a:xfrm>
          <a:prstGeom prst="rect">
            <a:avLst/>
          </a:prstGeom>
        </p:spPr>
        <p:txBody>
          <a:bodyPr lIns="0" tIns="0" rIns="0" bIns="0" rtlCol="0" anchor="t">
            <a:spAutoFit/>
          </a:bodyPr>
          <a:lstStyle/>
          <a:p>
            <a:pPr algn="ctr">
              <a:lnSpc>
                <a:spcPts val="6719"/>
              </a:lnSpc>
            </a:pPr>
            <a:r>
              <a:rPr lang="en-US" sz="4800">
                <a:solidFill>
                  <a:srgbClr val="FFFFFF"/>
                </a:solidFill>
                <a:latin typeface="Poetsen"/>
              </a:rPr>
              <a:t>Lo que los niños hacen al realizar las actividades</a:t>
            </a:r>
          </a:p>
        </p:txBody>
      </p:sp>
      <p:sp>
        <p:nvSpPr>
          <p:cNvPr id="10" name="TextBox 10"/>
          <p:cNvSpPr txBox="1"/>
          <p:nvPr/>
        </p:nvSpPr>
        <p:spPr>
          <a:xfrm>
            <a:off x="8213113" y="3408792"/>
            <a:ext cx="8624337" cy="4806315"/>
          </a:xfrm>
          <a:prstGeom prst="rect">
            <a:avLst/>
          </a:prstGeom>
        </p:spPr>
        <p:txBody>
          <a:bodyPr lIns="0" tIns="0" rIns="0" bIns="0" rtlCol="0" anchor="t">
            <a:spAutoFit/>
          </a:bodyPr>
          <a:lstStyle/>
          <a:p>
            <a:pPr marL="734059" lvl="1" indent="-367030">
              <a:lnSpc>
                <a:spcPts val="4759"/>
              </a:lnSpc>
              <a:buFont typeface="Arial"/>
              <a:buChar char="•"/>
            </a:pPr>
            <a:r>
              <a:rPr lang="en-US" sz="3400">
                <a:solidFill>
                  <a:srgbClr val="000000"/>
                </a:solidFill>
                <a:latin typeface="Atma Medium"/>
              </a:rPr>
              <a:t>Colocar letras para completar palabras</a:t>
            </a:r>
          </a:p>
          <a:p>
            <a:pPr marL="734059" lvl="1" indent="-367030">
              <a:lnSpc>
                <a:spcPts val="4759"/>
              </a:lnSpc>
              <a:buFont typeface="Arial"/>
              <a:buChar char="•"/>
            </a:pPr>
            <a:r>
              <a:rPr lang="en-US" sz="3399">
                <a:solidFill>
                  <a:srgbClr val="000000"/>
                </a:solidFill>
                <a:latin typeface="Atma Medium"/>
              </a:rPr>
              <a:t>R</a:t>
            </a:r>
            <a:r>
              <a:rPr lang="en-US" sz="1200">
                <a:solidFill>
                  <a:srgbClr val="000000"/>
                </a:solidFill>
                <a:latin typeface="Atma Medium"/>
              </a:rPr>
              <a:t>epresentar cuentos por medio de imágenes</a:t>
            </a:r>
          </a:p>
          <a:p>
            <a:pPr marL="734059" lvl="1" indent="-367030">
              <a:lnSpc>
                <a:spcPts val="4759"/>
              </a:lnSpc>
              <a:buFont typeface="Arial"/>
              <a:buChar char="•"/>
            </a:pPr>
            <a:r>
              <a:rPr lang="en-US" sz="3399">
                <a:solidFill>
                  <a:srgbClr val="000000"/>
                </a:solidFill>
                <a:latin typeface="Atma Medium"/>
              </a:rPr>
              <a:t>E</a:t>
            </a:r>
            <a:r>
              <a:rPr lang="en-US" sz="1200">
                <a:solidFill>
                  <a:srgbClr val="000000"/>
                </a:solidFill>
                <a:latin typeface="Atma Medium"/>
              </a:rPr>
              <a:t>scribir finales diferentes de algún cuento previamente leído</a:t>
            </a:r>
          </a:p>
          <a:p>
            <a:pPr marL="734059" lvl="1" indent="-367030">
              <a:lnSpc>
                <a:spcPts val="4759"/>
              </a:lnSpc>
              <a:buFont typeface="Arial"/>
              <a:buChar char="•"/>
            </a:pPr>
            <a:r>
              <a:rPr lang="en-US" sz="3399">
                <a:solidFill>
                  <a:srgbClr val="000000"/>
                </a:solidFill>
                <a:latin typeface="Atma Medium"/>
              </a:rPr>
              <a:t>D</a:t>
            </a:r>
            <a:r>
              <a:rPr lang="en-US" sz="1200">
                <a:solidFill>
                  <a:srgbClr val="000000"/>
                </a:solidFill>
                <a:latin typeface="Atma Medium"/>
              </a:rPr>
              <a:t>ibujar avisos, carteles, informando algo por medio de imágenes</a:t>
            </a:r>
          </a:p>
          <a:p>
            <a:pPr marL="734059" lvl="1" indent="-367030">
              <a:lnSpc>
                <a:spcPts val="4759"/>
              </a:lnSpc>
              <a:buFont typeface="Arial"/>
              <a:buChar char="•"/>
            </a:pPr>
            <a:r>
              <a:rPr lang="en-US" sz="3399">
                <a:solidFill>
                  <a:srgbClr val="000000"/>
                </a:solidFill>
                <a:latin typeface="Atma Medium"/>
              </a:rPr>
              <a:t>I</a:t>
            </a:r>
            <a:r>
              <a:rPr lang="en-US" sz="1200">
                <a:solidFill>
                  <a:srgbClr val="000000"/>
                </a:solidFill>
                <a:latin typeface="Atma Medium"/>
              </a:rPr>
              <a:t>dentificar características de los animales</a:t>
            </a:r>
          </a:p>
          <a:p>
            <a:pPr marL="734060" lvl="1" indent="-367030">
              <a:lnSpc>
                <a:spcPts val="4759"/>
              </a:lnSpc>
              <a:buFont typeface="Arial"/>
              <a:buChar char="•"/>
            </a:pPr>
            <a:r>
              <a:rPr lang="en-US" sz="3399">
                <a:solidFill>
                  <a:srgbClr val="000000"/>
                </a:solidFill>
                <a:latin typeface="Atma Medium"/>
              </a:rPr>
              <a:t>I</a:t>
            </a:r>
            <a:r>
              <a:rPr lang="en-US" sz="1200">
                <a:solidFill>
                  <a:srgbClr val="000000"/>
                </a:solidFill>
                <a:latin typeface="Atma Medium"/>
              </a:rPr>
              <a:t>dentificar y escribir palabras con la letra “r”</a:t>
            </a:r>
          </a:p>
        </p:txBody>
      </p:sp>
      <p:grpSp>
        <p:nvGrpSpPr>
          <p:cNvPr id="11" name="Group 11"/>
          <p:cNvGrpSpPr/>
          <p:nvPr/>
        </p:nvGrpSpPr>
        <p:grpSpPr>
          <a:xfrm>
            <a:off x="0" y="9466902"/>
            <a:ext cx="18288000" cy="820098"/>
            <a:chOff x="0" y="0"/>
            <a:chExt cx="6555032" cy="293951"/>
          </a:xfrm>
        </p:grpSpPr>
        <p:sp>
          <p:nvSpPr>
            <p:cNvPr id="12" name="Freeform 12"/>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189F87"/>
            </a:solidFill>
          </p:spPr>
        </p:sp>
      </p:grpSp>
      <p:pic>
        <p:nvPicPr>
          <p:cNvPr id="13" name="Picture 13"/>
          <p:cNvPicPr>
            <a:picLocks noChangeAspect="1"/>
          </p:cNvPicPr>
          <p:nvPr/>
        </p:nvPicPr>
        <p:blipFill>
          <a:blip r:embed="rId2"/>
          <a:srcRect/>
          <a:stretch>
            <a:fillRect/>
          </a:stretch>
        </p:blipFill>
        <p:spPr>
          <a:xfrm rot="-839509">
            <a:off x="14858071" y="8319257"/>
            <a:ext cx="3461542" cy="3115387"/>
          </a:xfrm>
          <a:prstGeom prst="rect">
            <a:avLst/>
          </a:prstGeom>
        </p:spPr>
      </p:pic>
      <p:pic>
        <p:nvPicPr>
          <p:cNvPr id="14" name="Picture 14"/>
          <p:cNvPicPr>
            <a:picLocks noChangeAspect="1"/>
          </p:cNvPicPr>
          <p:nvPr/>
        </p:nvPicPr>
        <p:blipFill>
          <a:blip r:embed="rId3"/>
          <a:srcRect/>
          <a:stretch>
            <a:fillRect/>
          </a:stretch>
        </p:blipFill>
        <p:spPr>
          <a:xfrm rot="-633002">
            <a:off x="14535331" y="-205621"/>
            <a:ext cx="4604239" cy="3725248"/>
          </a:xfrm>
          <a:prstGeom prst="rect">
            <a:avLst/>
          </a:prstGeom>
        </p:spPr>
      </p:pic>
      <p:pic>
        <p:nvPicPr>
          <p:cNvPr id="15" name="Picture 15"/>
          <p:cNvPicPr>
            <a:picLocks noChangeAspect="1"/>
          </p:cNvPicPr>
          <p:nvPr/>
        </p:nvPicPr>
        <p:blipFill>
          <a:blip r:embed="rId4"/>
          <a:srcRect/>
          <a:stretch>
            <a:fillRect/>
          </a:stretch>
        </p:blipFill>
        <p:spPr>
          <a:xfrm rot="2881225">
            <a:off x="-267095" y="116050"/>
            <a:ext cx="1329320" cy="477860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3A4D8"/>
        </a:solidFill>
        <a:effectLst/>
      </p:bgPr>
    </p:bg>
    <p:spTree>
      <p:nvGrpSpPr>
        <p:cNvPr id="1" name=""/>
        <p:cNvGrpSpPr/>
        <p:nvPr/>
      </p:nvGrpSpPr>
      <p:grpSpPr>
        <a:xfrm>
          <a:off x="0" y="0"/>
          <a:ext cx="0" cy="0"/>
          <a:chOff x="0" y="0"/>
          <a:chExt cx="0" cy="0"/>
        </a:xfrm>
      </p:grpSpPr>
      <p:grpSp>
        <p:nvGrpSpPr>
          <p:cNvPr id="2" name="Group 2"/>
          <p:cNvGrpSpPr/>
          <p:nvPr/>
        </p:nvGrpSpPr>
        <p:grpSpPr>
          <a:xfrm>
            <a:off x="1202375" y="590400"/>
            <a:ext cx="16056925" cy="1500573"/>
            <a:chOff x="0" y="0"/>
            <a:chExt cx="26532757" cy="2479574"/>
          </a:xfrm>
        </p:grpSpPr>
        <p:sp>
          <p:nvSpPr>
            <p:cNvPr id="3" name="Freeform 3"/>
            <p:cNvSpPr/>
            <p:nvPr/>
          </p:nvSpPr>
          <p:spPr>
            <a:xfrm>
              <a:off x="0" y="0"/>
              <a:ext cx="26086988" cy="2033803"/>
            </a:xfrm>
            <a:custGeom>
              <a:avLst/>
              <a:gdLst/>
              <a:ahLst/>
              <a:cxnLst/>
              <a:rect l="l" t="t" r="r" b="b"/>
              <a:pathLst>
                <a:path w="26086988" h="2033803">
                  <a:moveTo>
                    <a:pt x="26085716" y="0"/>
                  </a:moveTo>
                  <a:lnTo>
                    <a:pt x="26086988" y="1270"/>
                  </a:lnTo>
                  <a:lnTo>
                    <a:pt x="26086988" y="0"/>
                  </a:lnTo>
                  <a:lnTo>
                    <a:pt x="26085716" y="0"/>
                  </a:lnTo>
                  <a:close/>
                  <a:moveTo>
                    <a:pt x="0" y="2032533"/>
                  </a:moveTo>
                  <a:lnTo>
                    <a:pt x="0" y="2033803"/>
                  </a:lnTo>
                  <a:lnTo>
                    <a:pt x="1270" y="2033803"/>
                  </a:lnTo>
                  <a:lnTo>
                    <a:pt x="0" y="2032533"/>
                  </a:lnTo>
                  <a:close/>
                </a:path>
              </a:pathLst>
            </a:custGeom>
            <a:solidFill>
              <a:srgbClr val="F6B1B3"/>
            </a:solidFill>
          </p:spPr>
        </p:sp>
        <p:sp>
          <p:nvSpPr>
            <p:cNvPr id="4" name="Freeform 4"/>
            <p:cNvSpPr/>
            <p:nvPr/>
          </p:nvSpPr>
          <p:spPr>
            <a:xfrm>
              <a:off x="0" y="0"/>
              <a:ext cx="26532759" cy="2479574"/>
            </a:xfrm>
            <a:custGeom>
              <a:avLst/>
              <a:gdLst/>
              <a:ahLst/>
              <a:cxnLst/>
              <a:rect l="l" t="t" r="r" b="b"/>
              <a:pathLst>
                <a:path w="26532759" h="2479574">
                  <a:moveTo>
                    <a:pt x="26532759" y="447040"/>
                  </a:moveTo>
                  <a:lnTo>
                    <a:pt x="26532759" y="2033804"/>
                  </a:lnTo>
                  <a:lnTo>
                    <a:pt x="26085716" y="2479574"/>
                  </a:lnTo>
                  <a:lnTo>
                    <a:pt x="495450" y="2479574"/>
                  </a:lnTo>
                  <a:lnTo>
                    <a:pt x="1270" y="2033804"/>
                  </a:lnTo>
                  <a:lnTo>
                    <a:pt x="0" y="2032533"/>
                  </a:lnTo>
                  <a:lnTo>
                    <a:pt x="0" y="447040"/>
                  </a:lnTo>
                  <a:lnTo>
                    <a:pt x="495450" y="0"/>
                  </a:lnTo>
                  <a:lnTo>
                    <a:pt x="26085716" y="0"/>
                  </a:lnTo>
                  <a:lnTo>
                    <a:pt x="26086988" y="1270"/>
                  </a:lnTo>
                  <a:lnTo>
                    <a:pt x="26532759" y="447040"/>
                  </a:lnTo>
                  <a:close/>
                </a:path>
              </a:pathLst>
            </a:custGeom>
            <a:solidFill>
              <a:srgbClr val="FADECC"/>
            </a:solidFill>
          </p:spPr>
        </p:sp>
      </p:grpSp>
      <p:pic>
        <p:nvPicPr>
          <p:cNvPr id="5" name="Picture 5"/>
          <p:cNvPicPr>
            <a:picLocks noChangeAspect="1"/>
          </p:cNvPicPr>
          <p:nvPr/>
        </p:nvPicPr>
        <p:blipFill>
          <a:blip r:embed="rId2"/>
          <a:srcRect/>
          <a:stretch>
            <a:fillRect/>
          </a:stretch>
        </p:blipFill>
        <p:spPr>
          <a:xfrm>
            <a:off x="3138969" y="2428321"/>
            <a:ext cx="6005031" cy="7181275"/>
          </a:xfrm>
          <a:prstGeom prst="rect">
            <a:avLst/>
          </a:prstGeom>
        </p:spPr>
      </p:pic>
      <p:pic>
        <p:nvPicPr>
          <p:cNvPr id="6" name="Picture 6"/>
          <p:cNvPicPr>
            <a:picLocks noChangeAspect="1"/>
          </p:cNvPicPr>
          <p:nvPr/>
        </p:nvPicPr>
        <p:blipFill>
          <a:blip r:embed="rId3"/>
          <a:srcRect/>
          <a:stretch>
            <a:fillRect/>
          </a:stretch>
        </p:blipFill>
        <p:spPr>
          <a:xfrm>
            <a:off x="9713630" y="2718107"/>
            <a:ext cx="5783532" cy="6891489"/>
          </a:xfrm>
          <a:prstGeom prst="rect">
            <a:avLst/>
          </a:prstGeom>
        </p:spPr>
      </p:pic>
      <p:pic>
        <p:nvPicPr>
          <p:cNvPr id="7" name="Picture 7"/>
          <p:cNvPicPr>
            <a:picLocks noChangeAspect="1"/>
          </p:cNvPicPr>
          <p:nvPr/>
        </p:nvPicPr>
        <p:blipFill>
          <a:blip r:embed="rId4"/>
          <a:srcRect/>
          <a:stretch>
            <a:fillRect/>
          </a:stretch>
        </p:blipFill>
        <p:spPr>
          <a:xfrm rot="-5400000">
            <a:off x="13760082" y="5157559"/>
            <a:ext cx="8247699" cy="2789222"/>
          </a:xfrm>
          <a:prstGeom prst="rect">
            <a:avLst/>
          </a:prstGeom>
        </p:spPr>
      </p:pic>
      <p:sp>
        <p:nvSpPr>
          <p:cNvPr id="8" name="TextBox 8"/>
          <p:cNvSpPr txBox="1"/>
          <p:nvPr/>
        </p:nvSpPr>
        <p:spPr>
          <a:xfrm>
            <a:off x="1977988" y="830464"/>
            <a:ext cx="14332024" cy="836768"/>
          </a:xfrm>
          <a:prstGeom prst="rect">
            <a:avLst/>
          </a:prstGeom>
        </p:spPr>
        <p:txBody>
          <a:bodyPr lIns="0" tIns="0" rIns="0" bIns="0" rtlCol="0" anchor="t">
            <a:spAutoFit/>
          </a:bodyPr>
          <a:lstStyle/>
          <a:p>
            <a:pPr algn="ctr">
              <a:lnSpc>
                <a:spcPts val="7000"/>
              </a:lnSpc>
            </a:pPr>
            <a:r>
              <a:rPr lang="en-US" sz="5000" dirty="0" err="1">
                <a:solidFill>
                  <a:srgbClr val="000000"/>
                </a:solidFill>
                <a:latin typeface="Magic Dreams" panose="02000600000000000000" pitchFamily="2" charset="0"/>
              </a:rPr>
              <a:t>Ejemplos</a:t>
            </a:r>
            <a:r>
              <a:rPr lang="en-US" sz="5000" dirty="0">
                <a:solidFill>
                  <a:srgbClr val="000000"/>
                </a:solidFill>
                <a:latin typeface="Magic Dreams" panose="02000600000000000000" pitchFamily="2" charset="0"/>
              </a:rPr>
              <a:t> de </a:t>
            </a:r>
            <a:r>
              <a:rPr lang="en-US" sz="5000" dirty="0" err="1">
                <a:solidFill>
                  <a:srgbClr val="000000"/>
                </a:solidFill>
                <a:latin typeface="Magic Dreams" panose="02000600000000000000" pitchFamily="2" charset="0"/>
              </a:rPr>
              <a:t>actividades</a:t>
            </a:r>
            <a:r>
              <a:rPr lang="en-US" sz="5000" dirty="0">
                <a:solidFill>
                  <a:srgbClr val="000000"/>
                </a:solidFill>
                <a:latin typeface="Magic Dreams" panose="02000600000000000000" pitchFamily="2" charset="0"/>
              </a:rPr>
              <a:t> de la </a:t>
            </a:r>
            <a:r>
              <a:rPr lang="en-US" sz="5000" dirty="0" err="1">
                <a:solidFill>
                  <a:srgbClr val="000000"/>
                </a:solidFill>
                <a:latin typeface="Magic Dreams" panose="02000600000000000000" pitchFamily="2" charset="0"/>
              </a:rPr>
              <a:t>tercera</a:t>
            </a:r>
            <a:r>
              <a:rPr lang="en-US" sz="5000" dirty="0">
                <a:solidFill>
                  <a:srgbClr val="000000"/>
                </a:solidFill>
                <a:latin typeface="Magic Dreams" panose="02000600000000000000" pitchFamily="2" charset="0"/>
              </a:rPr>
              <a:t> </a:t>
            </a:r>
            <a:r>
              <a:rPr lang="en-US" sz="5000" dirty="0" err="1">
                <a:solidFill>
                  <a:srgbClr val="000000"/>
                </a:solidFill>
                <a:latin typeface="Magic Dreams" panose="02000600000000000000" pitchFamily="2" charset="0"/>
              </a:rPr>
              <a:t>unidad</a:t>
            </a:r>
            <a:endParaRPr lang="en-US" sz="5000" dirty="0">
              <a:solidFill>
                <a:srgbClr val="000000"/>
              </a:solidFill>
              <a:latin typeface="Magic Dreams" panose="02000600000000000000" pitchFamily="2" charset="0"/>
            </a:endParaRPr>
          </a:p>
        </p:txBody>
      </p:sp>
      <p:pic>
        <p:nvPicPr>
          <p:cNvPr id="9" name="Picture 9"/>
          <p:cNvPicPr>
            <a:picLocks noChangeAspect="1"/>
          </p:cNvPicPr>
          <p:nvPr/>
        </p:nvPicPr>
        <p:blipFill>
          <a:blip r:embed="rId5"/>
          <a:srcRect/>
          <a:stretch>
            <a:fillRect/>
          </a:stretch>
        </p:blipFill>
        <p:spPr>
          <a:xfrm rot="3249616">
            <a:off x="-835761" y="-591321"/>
            <a:ext cx="2739308" cy="3240042"/>
          </a:xfrm>
          <a:prstGeom prst="rect">
            <a:avLst/>
          </a:prstGeom>
        </p:spPr>
      </p:pic>
      <p:pic>
        <p:nvPicPr>
          <p:cNvPr id="10" name="Picture 10"/>
          <p:cNvPicPr>
            <a:picLocks noChangeAspect="1"/>
          </p:cNvPicPr>
          <p:nvPr/>
        </p:nvPicPr>
        <p:blipFill>
          <a:blip r:embed="rId4"/>
          <a:srcRect/>
          <a:stretch>
            <a:fillRect/>
          </a:stretch>
        </p:blipFill>
        <p:spPr>
          <a:xfrm rot="5324357">
            <a:off x="-3438885" y="6745941"/>
            <a:ext cx="8581399" cy="2902073"/>
          </a:xfrm>
          <a:prstGeom prst="rect">
            <a:avLst/>
          </a:prstGeom>
        </p:spPr>
      </p:pic>
      <p:pic>
        <p:nvPicPr>
          <p:cNvPr id="11" name="Picture 11"/>
          <p:cNvPicPr>
            <a:picLocks noChangeAspect="1"/>
          </p:cNvPicPr>
          <p:nvPr/>
        </p:nvPicPr>
        <p:blipFill>
          <a:blip r:embed="rId5"/>
          <a:srcRect/>
          <a:stretch>
            <a:fillRect/>
          </a:stretch>
        </p:blipFill>
        <p:spPr>
          <a:xfrm rot="3249616">
            <a:off x="16242751" y="-1250576"/>
            <a:ext cx="2739308" cy="3240042"/>
          </a:xfrm>
          <a:prstGeom prst="rect">
            <a:avLst/>
          </a:prstGeom>
        </p:spPr>
      </p:pic>
      <p:grpSp>
        <p:nvGrpSpPr>
          <p:cNvPr id="12" name="Group 12"/>
          <p:cNvGrpSpPr/>
          <p:nvPr/>
        </p:nvGrpSpPr>
        <p:grpSpPr>
          <a:xfrm>
            <a:off x="0" y="9466902"/>
            <a:ext cx="18288000" cy="820098"/>
            <a:chOff x="0" y="0"/>
            <a:chExt cx="6555032" cy="293951"/>
          </a:xfrm>
        </p:grpSpPr>
        <p:sp>
          <p:nvSpPr>
            <p:cNvPr id="13" name="Freeform 13"/>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189F87"/>
            </a:solidFill>
          </p:spPr>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EF4D6"/>
        </a:solidFill>
        <a:effectLst/>
      </p:bgPr>
    </p:bg>
    <p:spTree>
      <p:nvGrpSpPr>
        <p:cNvPr id="1" name=""/>
        <p:cNvGrpSpPr/>
        <p:nvPr/>
      </p:nvGrpSpPr>
      <p:grpSpPr>
        <a:xfrm>
          <a:off x="0" y="0"/>
          <a:ext cx="0" cy="0"/>
          <a:chOff x="0" y="0"/>
          <a:chExt cx="0" cy="0"/>
        </a:xfrm>
      </p:grpSpPr>
      <p:sp>
        <p:nvSpPr>
          <p:cNvPr id="2" name="TextBox 2"/>
          <p:cNvSpPr txBox="1"/>
          <p:nvPr/>
        </p:nvSpPr>
        <p:spPr>
          <a:xfrm>
            <a:off x="2527735" y="481012"/>
            <a:ext cx="13099147" cy="1095375"/>
          </a:xfrm>
          <a:prstGeom prst="rect">
            <a:avLst/>
          </a:prstGeom>
        </p:spPr>
        <p:txBody>
          <a:bodyPr lIns="0" tIns="0" rIns="0" bIns="0" rtlCol="0" anchor="t">
            <a:spAutoFit/>
          </a:bodyPr>
          <a:lstStyle/>
          <a:p>
            <a:pPr algn="ctr">
              <a:lnSpc>
                <a:spcPts val="8640"/>
              </a:lnSpc>
            </a:pPr>
            <a:r>
              <a:rPr lang="en-US" sz="7200" dirty="0">
                <a:solidFill>
                  <a:srgbClr val="1C4F59"/>
                </a:solidFill>
                <a:latin typeface="Magic Dreams" panose="02000600000000000000" pitchFamily="2" charset="0"/>
              </a:rPr>
              <a:t>UNIDAD 4</a:t>
            </a:r>
          </a:p>
        </p:txBody>
      </p:sp>
      <p:grpSp>
        <p:nvGrpSpPr>
          <p:cNvPr id="3" name="Group 3"/>
          <p:cNvGrpSpPr/>
          <p:nvPr/>
        </p:nvGrpSpPr>
        <p:grpSpPr>
          <a:xfrm>
            <a:off x="1999838" y="1822026"/>
            <a:ext cx="14309571" cy="2769782"/>
            <a:chOff x="0" y="0"/>
            <a:chExt cx="19079428" cy="3693042"/>
          </a:xfrm>
        </p:grpSpPr>
        <p:grpSp>
          <p:nvGrpSpPr>
            <p:cNvPr id="4" name="Group 4"/>
            <p:cNvGrpSpPr/>
            <p:nvPr/>
          </p:nvGrpSpPr>
          <p:grpSpPr>
            <a:xfrm>
              <a:off x="0" y="0"/>
              <a:ext cx="19079428" cy="3693042"/>
              <a:chOff x="0" y="0"/>
              <a:chExt cx="9367194" cy="1813128"/>
            </a:xfrm>
          </p:grpSpPr>
          <p:sp>
            <p:nvSpPr>
              <p:cNvPr id="5" name="Freeform 5"/>
              <p:cNvSpPr/>
              <p:nvPr/>
            </p:nvSpPr>
            <p:spPr>
              <a:xfrm>
                <a:off x="0" y="0"/>
                <a:ext cx="9367194" cy="1813128"/>
              </a:xfrm>
              <a:custGeom>
                <a:avLst/>
                <a:gdLst/>
                <a:ahLst/>
                <a:cxnLst/>
                <a:rect l="l" t="t" r="r" b="b"/>
                <a:pathLst>
                  <a:path w="9367194" h="1813128">
                    <a:moveTo>
                      <a:pt x="9242734" y="1813128"/>
                    </a:moveTo>
                    <a:lnTo>
                      <a:pt x="124460" y="1813128"/>
                    </a:lnTo>
                    <a:cubicBezTo>
                      <a:pt x="55880" y="1813128"/>
                      <a:pt x="0" y="1757248"/>
                      <a:pt x="0" y="1688668"/>
                    </a:cubicBezTo>
                    <a:lnTo>
                      <a:pt x="0" y="124460"/>
                    </a:lnTo>
                    <a:cubicBezTo>
                      <a:pt x="0" y="55880"/>
                      <a:pt x="55880" y="0"/>
                      <a:pt x="124460" y="0"/>
                    </a:cubicBezTo>
                    <a:lnTo>
                      <a:pt x="9242734" y="0"/>
                    </a:lnTo>
                    <a:cubicBezTo>
                      <a:pt x="9311314" y="0"/>
                      <a:pt x="9367194" y="55880"/>
                      <a:pt x="9367194" y="124460"/>
                    </a:cubicBezTo>
                    <a:lnTo>
                      <a:pt x="9367194" y="1688668"/>
                    </a:lnTo>
                    <a:cubicBezTo>
                      <a:pt x="9367194" y="1757248"/>
                      <a:pt x="9311314" y="1813128"/>
                      <a:pt x="9242734" y="1813128"/>
                    </a:cubicBezTo>
                    <a:close/>
                  </a:path>
                </a:pathLst>
              </a:custGeom>
              <a:solidFill>
                <a:srgbClr val="FFFFFF"/>
              </a:solidFill>
            </p:spPr>
          </p:sp>
        </p:grpSp>
        <p:sp>
          <p:nvSpPr>
            <p:cNvPr id="6" name="TextBox 6"/>
            <p:cNvSpPr txBox="1"/>
            <p:nvPr/>
          </p:nvSpPr>
          <p:spPr>
            <a:xfrm>
              <a:off x="923493" y="635576"/>
              <a:ext cx="17232442" cy="2336165"/>
            </a:xfrm>
            <a:prstGeom prst="rect">
              <a:avLst/>
            </a:prstGeom>
          </p:spPr>
          <p:txBody>
            <a:bodyPr lIns="0" tIns="0" rIns="0" bIns="0" rtlCol="0" anchor="t">
              <a:spAutoFit/>
            </a:bodyPr>
            <a:lstStyle/>
            <a:p>
              <a:pPr algn="ctr">
                <a:lnSpc>
                  <a:spcPts val="4799"/>
                </a:lnSpc>
              </a:pPr>
              <a:r>
                <a:rPr lang="en-US" sz="3199">
                  <a:solidFill>
                    <a:srgbClr val="1C4F59"/>
                  </a:solidFill>
                  <a:latin typeface="Atma Medium Bold"/>
                </a:rPr>
                <a:t>Al momento de realizar el análisis de las unidades nos dimos cuenta que lasactividades van avanzado de lo mas fácil a lo mas complejo ya que esta  unidad las actividades ya son mas complejas</a:t>
              </a:r>
            </a:p>
          </p:txBody>
        </p:sp>
      </p:grpSp>
      <p:pic>
        <p:nvPicPr>
          <p:cNvPr id="7" name="Picture 7"/>
          <p:cNvPicPr>
            <a:picLocks noChangeAspect="1"/>
          </p:cNvPicPr>
          <p:nvPr/>
        </p:nvPicPr>
        <p:blipFill>
          <a:blip r:embed="rId2"/>
          <a:srcRect/>
          <a:stretch>
            <a:fillRect/>
          </a:stretch>
        </p:blipFill>
        <p:spPr>
          <a:xfrm rot="-1094314">
            <a:off x="15086720" y="6420250"/>
            <a:ext cx="2445377" cy="2518646"/>
          </a:xfrm>
          <a:prstGeom prst="rect">
            <a:avLst/>
          </a:prstGeom>
        </p:spPr>
      </p:pic>
      <p:pic>
        <p:nvPicPr>
          <p:cNvPr id="8" name="Picture 8"/>
          <p:cNvPicPr>
            <a:picLocks noChangeAspect="1"/>
          </p:cNvPicPr>
          <p:nvPr/>
        </p:nvPicPr>
        <p:blipFill>
          <a:blip r:embed="rId3"/>
          <a:srcRect/>
          <a:stretch>
            <a:fillRect/>
          </a:stretch>
        </p:blipFill>
        <p:spPr>
          <a:xfrm rot="-437902">
            <a:off x="328947" y="6667039"/>
            <a:ext cx="2536797" cy="2296955"/>
          </a:xfrm>
          <a:prstGeom prst="rect">
            <a:avLst/>
          </a:prstGeom>
        </p:spPr>
      </p:pic>
      <p:pic>
        <p:nvPicPr>
          <p:cNvPr id="9" name="Picture 9"/>
          <p:cNvPicPr>
            <a:picLocks noChangeAspect="1"/>
          </p:cNvPicPr>
          <p:nvPr/>
        </p:nvPicPr>
        <p:blipFill>
          <a:blip r:embed="rId4"/>
          <a:srcRect/>
          <a:stretch>
            <a:fillRect/>
          </a:stretch>
        </p:blipFill>
        <p:spPr>
          <a:xfrm rot="546343">
            <a:off x="15805982" y="3915768"/>
            <a:ext cx="2213445" cy="2439669"/>
          </a:xfrm>
          <a:prstGeom prst="rect">
            <a:avLst/>
          </a:prstGeom>
        </p:spPr>
      </p:pic>
      <p:pic>
        <p:nvPicPr>
          <p:cNvPr id="10" name="Picture 10"/>
          <p:cNvPicPr>
            <a:picLocks noChangeAspect="1"/>
          </p:cNvPicPr>
          <p:nvPr/>
        </p:nvPicPr>
        <p:blipFill>
          <a:blip r:embed="rId5"/>
          <a:srcRect/>
          <a:stretch>
            <a:fillRect/>
          </a:stretch>
        </p:blipFill>
        <p:spPr>
          <a:xfrm rot="977776">
            <a:off x="15848003" y="248164"/>
            <a:ext cx="2129401" cy="2518646"/>
          </a:xfrm>
          <a:prstGeom prst="rect">
            <a:avLst/>
          </a:prstGeom>
        </p:spPr>
      </p:pic>
      <p:pic>
        <p:nvPicPr>
          <p:cNvPr id="11" name="Picture 11"/>
          <p:cNvPicPr>
            <a:picLocks noChangeAspect="1"/>
          </p:cNvPicPr>
          <p:nvPr/>
        </p:nvPicPr>
        <p:blipFill>
          <a:blip r:embed="rId6"/>
          <a:srcRect/>
          <a:stretch>
            <a:fillRect/>
          </a:stretch>
        </p:blipFill>
        <p:spPr>
          <a:xfrm>
            <a:off x="193325" y="341369"/>
            <a:ext cx="2705366" cy="2400397"/>
          </a:xfrm>
          <a:prstGeom prst="rect">
            <a:avLst/>
          </a:prstGeom>
        </p:spPr>
      </p:pic>
      <p:grpSp>
        <p:nvGrpSpPr>
          <p:cNvPr id="12" name="Group 12"/>
          <p:cNvGrpSpPr/>
          <p:nvPr/>
        </p:nvGrpSpPr>
        <p:grpSpPr>
          <a:xfrm>
            <a:off x="0" y="9466902"/>
            <a:ext cx="18288000" cy="820098"/>
            <a:chOff x="0" y="0"/>
            <a:chExt cx="6555032" cy="293951"/>
          </a:xfrm>
        </p:grpSpPr>
        <p:sp>
          <p:nvSpPr>
            <p:cNvPr id="13" name="Freeform 13"/>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FADECC"/>
            </a:solidFill>
          </p:spPr>
        </p:sp>
      </p:grpSp>
      <p:pic>
        <p:nvPicPr>
          <p:cNvPr id="14" name="Picture 14"/>
          <p:cNvPicPr>
            <a:picLocks noChangeAspect="1"/>
          </p:cNvPicPr>
          <p:nvPr/>
        </p:nvPicPr>
        <p:blipFill>
          <a:blip r:embed="rId7"/>
          <a:srcRect t="3267" b="3267"/>
          <a:stretch>
            <a:fillRect/>
          </a:stretch>
        </p:blipFill>
        <p:spPr>
          <a:xfrm>
            <a:off x="4908852" y="4387972"/>
            <a:ext cx="7881491" cy="548897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EF4D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956083" y="-1145565"/>
            <a:ext cx="6711329" cy="5454480"/>
          </a:xfrm>
          <a:prstGeom prst="rect">
            <a:avLst/>
          </a:prstGeom>
        </p:spPr>
      </p:pic>
      <p:sp>
        <p:nvSpPr>
          <p:cNvPr id="3" name="TextBox 3"/>
          <p:cNvSpPr txBox="1"/>
          <p:nvPr/>
        </p:nvSpPr>
        <p:spPr>
          <a:xfrm>
            <a:off x="2601034" y="962025"/>
            <a:ext cx="15097894" cy="1749677"/>
          </a:xfrm>
          <a:prstGeom prst="rect">
            <a:avLst/>
          </a:prstGeom>
        </p:spPr>
        <p:txBody>
          <a:bodyPr lIns="0" tIns="0" rIns="0" bIns="0" rtlCol="0" anchor="t">
            <a:spAutoFit/>
          </a:bodyPr>
          <a:lstStyle/>
          <a:p>
            <a:pPr algn="ctr">
              <a:lnSpc>
                <a:spcPts val="5078"/>
              </a:lnSpc>
            </a:pPr>
            <a:r>
              <a:rPr lang="en-US" sz="3627">
                <a:solidFill>
                  <a:srgbClr val="CD472D"/>
                </a:solidFill>
                <a:latin typeface="Poetsen"/>
              </a:rPr>
              <a:t>A partir de esta unidad pudimos identificar cuales son los diversos temas que se relacionan con la escritura, los cuales son los siguientes:</a:t>
            </a:r>
          </a:p>
          <a:p>
            <a:pPr algn="ctr">
              <a:lnSpc>
                <a:spcPts val="3808"/>
              </a:lnSpc>
            </a:pPr>
            <a:endParaRPr lang="en-US" sz="3627">
              <a:solidFill>
                <a:srgbClr val="CD472D"/>
              </a:solidFill>
              <a:latin typeface="Poetsen"/>
            </a:endParaRPr>
          </a:p>
        </p:txBody>
      </p:sp>
      <p:pic>
        <p:nvPicPr>
          <p:cNvPr id="4" name="Picture 4"/>
          <p:cNvPicPr>
            <a:picLocks noChangeAspect="1"/>
          </p:cNvPicPr>
          <p:nvPr/>
        </p:nvPicPr>
        <p:blipFill>
          <a:blip r:embed="rId3"/>
          <a:srcRect/>
          <a:stretch>
            <a:fillRect/>
          </a:stretch>
        </p:blipFill>
        <p:spPr>
          <a:xfrm rot="1123876">
            <a:off x="-208824" y="6810120"/>
            <a:ext cx="4083753" cy="6953759"/>
          </a:xfrm>
          <a:prstGeom prst="rect">
            <a:avLst/>
          </a:prstGeom>
        </p:spPr>
      </p:pic>
      <p:sp>
        <p:nvSpPr>
          <p:cNvPr id="5" name="TextBox 5"/>
          <p:cNvSpPr txBox="1"/>
          <p:nvPr/>
        </p:nvSpPr>
        <p:spPr>
          <a:xfrm>
            <a:off x="2366491" y="2873140"/>
            <a:ext cx="6777509" cy="5455031"/>
          </a:xfrm>
          <a:prstGeom prst="rect">
            <a:avLst/>
          </a:prstGeom>
        </p:spPr>
        <p:txBody>
          <a:bodyPr lIns="0" tIns="0" rIns="0" bIns="0" rtlCol="0" anchor="t">
            <a:spAutoFit/>
          </a:bodyPr>
          <a:lstStyle/>
          <a:p>
            <a:pPr marL="671449" lvl="1" indent="-335724">
              <a:lnSpc>
                <a:spcPts val="4354"/>
              </a:lnSpc>
              <a:buFont typeface="Arial"/>
              <a:buChar char="•"/>
            </a:pPr>
            <a:r>
              <a:rPr lang="en-US" sz="3110">
                <a:solidFill>
                  <a:srgbClr val="000000"/>
                </a:solidFill>
                <a:latin typeface="Open Sans Light Bold"/>
              </a:rPr>
              <a:t>Escribir significados</a:t>
            </a:r>
          </a:p>
          <a:p>
            <a:pPr marL="671449" lvl="1" indent="-335724">
              <a:lnSpc>
                <a:spcPts val="4354"/>
              </a:lnSpc>
              <a:buFont typeface="Arial"/>
              <a:buChar char="•"/>
            </a:pPr>
            <a:r>
              <a:rPr lang="en-US" sz="3110">
                <a:solidFill>
                  <a:srgbClr val="000000"/>
                </a:solidFill>
                <a:latin typeface="Open Sans Light Bold"/>
              </a:rPr>
              <a:t>Hacer preguntas </a:t>
            </a:r>
          </a:p>
          <a:p>
            <a:pPr marL="671449" lvl="1" indent="-335724">
              <a:lnSpc>
                <a:spcPts val="4354"/>
              </a:lnSpc>
              <a:buFont typeface="Arial"/>
              <a:buChar char="•"/>
            </a:pPr>
            <a:r>
              <a:rPr lang="en-US" sz="3110">
                <a:solidFill>
                  <a:srgbClr val="000000"/>
                </a:solidFill>
                <a:latin typeface="Open Sans Light Bold"/>
              </a:rPr>
              <a:t>Escribir nombres de animales </a:t>
            </a:r>
          </a:p>
          <a:p>
            <a:pPr marL="671449" lvl="1" indent="-335724">
              <a:lnSpc>
                <a:spcPts val="4354"/>
              </a:lnSpc>
              <a:buFont typeface="Arial"/>
              <a:buChar char="•"/>
            </a:pPr>
            <a:r>
              <a:rPr lang="en-US" sz="3110">
                <a:solidFill>
                  <a:srgbClr val="000000"/>
                </a:solidFill>
                <a:latin typeface="Open Sans Light Bold"/>
              </a:rPr>
              <a:t>Escribir Preguntas</a:t>
            </a:r>
          </a:p>
          <a:p>
            <a:pPr marL="671449" lvl="1" indent="-335724">
              <a:lnSpc>
                <a:spcPts val="4354"/>
              </a:lnSpc>
              <a:buFont typeface="Arial"/>
              <a:buChar char="•"/>
            </a:pPr>
            <a:r>
              <a:rPr lang="en-US" sz="3110">
                <a:solidFill>
                  <a:srgbClr val="000000"/>
                </a:solidFill>
                <a:latin typeface="Open Sans Light Bold"/>
              </a:rPr>
              <a:t>Responder y compartir preguntas </a:t>
            </a:r>
          </a:p>
          <a:p>
            <a:pPr marL="671449" lvl="1" indent="-335724">
              <a:lnSpc>
                <a:spcPts val="4354"/>
              </a:lnSpc>
              <a:buFont typeface="Arial"/>
              <a:buChar char="•"/>
            </a:pPr>
            <a:r>
              <a:rPr lang="en-US" sz="3110">
                <a:solidFill>
                  <a:srgbClr val="000000"/>
                </a:solidFill>
                <a:latin typeface="Open Sans Light Bold"/>
              </a:rPr>
              <a:t>Escribir y dar consejos </a:t>
            </a:r>
          </a:p>
          <a:p>
            <a:pPr marL="671449" lvl="1" indent="-335724">
              <a:lnSpc>
                <a:spcPts val="4354"/>
              </a:lnSpc>
              <a:buFont typeface="Arial"/>
              <a:buChar char="•"/>
            </a:pPr>
            <a:r>
              <a:rPr lang="en-US" sz="3110">
                <a:solidFill>
                  <a:srgbClr val="000000"/>
                </a:solidFill>
                <a:latin typeface="Open Sans Light Bold"/>
              </a:rPr>
              <a:t>Relacionar oraciones con imagenes</a:t>
            </a:r>
          </a:p>
          <a:p>
            <a:pPr>
              <a:lnSpc>
                <a:spcPts val="4354"/>
              </a:lnSpc>
            </a:pPr>
            <a:endParaRPr lang="en-US" sz="3110">
              <a:solidFill>
                <a:srgbClr val="000000"/>
              </a:solidFill>
              <a:latin typeface="Open Sans Light Bold"/>
            </a:endParaRPr>
          </a:p>
        </p:txBody>
      </p:sp>
      <p:pic>
        <p:nvPicPr>
          <p:cNvPr id="6" name="Picture 6"/>
          <p:cNvPicPr>
            <a:picLocks noChangeAspect="1"/>
          </p:cNvPicPr>
          <p:nvPr/>
        </p:nvPicPr>
        <p:blipFill>
          <a:blip r:embed="rId3"/>
          <a:srcRect/>
          <a:stretch>
            <a:fillRect/>
          </a:stretch>
        </p:blipFill>
        <p:spPr>
          <a:xfrm rot="-1591916">
            <a:off x="15217423" y="5689434"/>
            <a:ext cx="4083753" cy="6953759"/>
          </a:xfrm>
          <a:prstGeom prst="rect">
            <a:avLst/>
          </a:prstGeom>
        </p:spPr>
      </p:pic>
      <p:sp>
        <p:nvSpPr>
          <p:cNvPr id="7" name="TextBox 7"/>
          <p:cNvSpPr txBox="1"/>
          <p:nvPr/>
        </p:nvSpPr>
        <p:spPr>
          <a:xfrm>
            <a:off x="10819551" y="2873140"/>
            <a:ext cx="6879376" cy="4949531"/>
          </a:xfrm>
          <a:prstGeom prst="rect">
            <a:avLst/>
          </a:prstGeom>
        </p:spPr>
        <p:txBody>
          <a:bodyPr lIns="0" tIns="0" rIns="0" bIns="0" rtlCol="0" anchor="t">
            <a:spAutoFit/>
          </a:bodyPr>
          <a:lstStyle/>
          <a:p>
            <a:pPr marL="671310" lvl="1" indent="-335655">
              <a:lnSpc>
                <a:spcPts val="4353"/>
              </a:lnSpc>
              <a:buFont typeface="Arial"/>
              <a:buChar char="•"/>
            </a:pPr>
            <a:r>
              <a:rPr lang="en-US" sz="3109">
                <a:solidFill>
                  <a:srgbClr val="000000"/>
                </a:solidFill>
                <a:latin typeface="Open Sans Light Bold"/>
              </a:rPr>
              <a:t>Entrelazar Palabras </a:t>
            </a:r>
          </a:p>
          <a:p>
            <a:pPr marL="671310" lvl="1" indent="-335655">
              <a:lnSpc>
                <a:spcPts val="4353"/>
              </a:lnSpc>
              <a:buFont typeface="Arial"/>
              <a:buChar char="•"/>
            </a:pPr>
            <a:r>
              <a:rPr lang="en-US" sz="3109">
                <a:solidFill>
                  <a:srgbClr val="000000"/>
                </a:solidFill>
                <a:latin typeface="Open Sans Light Bold"/>
              </a:rPr>
              <a:t>Escribir una carta </a:t>
            </a:r>
          </a:p>
          <a:p>
            <a:pPr marL="671310" lvl="1" indent="-335655">
              <a:lnSpc>
                <a:spcPts val="4353"/>
              </a:lnSpc>
              <a:buFont typeface="Arial"/>
              <a:buChar char="•"/>
            </a:pPr>
            <a:r>
              <a:rPr lang="en-US" sz="3109">
                <a:solidFill>
                  <a:srgbClr val="000000"/>
                </a:solidFill>
                <a:latin typeface="Open Sans Light Bold"/>
              </a:rPr>
              <a:t>Escribir letras faltantes de palabras </a:t>
            </a:r>
          </a:p>
          <a:p>
            <a:pPr marL="671310" lvl="1" indent="-335655">
              <a:lnSpc>
                <a:spcPts val="4353"/>
              </a:lnSpc>
              <a:buFont typeface="Arial"/>
              <a:buChar char="•"/>
            </a:pPr>
            <a:r>
              <a:rPr lang="en-US" sz="3109">
                <a:solidFill>
                  <a:srgbClr val="000000"/>
                </a:solidFill>
                <a:latin typeface="Open Sans Light Bold"/>
              </a:rPr>
              <a:t>Completar oraciones </a:t>
            </a:r>
          </a:p>
          <a:p>
            <a:pPr marL="671310" lvl="1" indent="-335655">
              <a:lnSpc>
                <a:spcPts val="4353"/>
              </a:lnSpc>
              <a:buFont typeface="Arial"/>
              <a:buChar char="•"/>
            </a:pPr>
            <a:r>
              <a:rPr lang="en-US" sz="3109">
                <a:solidFill>
                  <a:srgbClr val="000000"/>
                </a:solidFill>
                <a:latin typeface="Open Sans Light Bold"/>
              </a:rPr>
              <a:t>Inventar oraciones</a:t>
            </a:r>
          </a:p>
          <a:p>
            <a:pPr marL="671310" lvl="1" indent="-335655">
              <a:lnSpc>
                <a:spcPts val="4353"/>
              </a:lnSpc>
              <a:buFont typeface="Arial"/>
              <a:buChar char="•"/>
            </a:pPr>
            <a:r>
              <a:rPr lang="en-US" sz="3109">
                <a:solidFill>
                  <a:srgbClr val="000000"/>
                </a:solidFill>
                <a:latin typeface="Open Sans Light Bold"/>
              </a:rPr>
              <a:t>Hacer crucigramas </a:t>
            </a:r>
          </a:p>
          <a:p>
            <a:pPr marL="671310" lvl="1" indent="-335655">
              <a:lnSpc>
                <a:spcPts val="4353"/>
              </a:lnSpc>
              <a:buFont typeface="Arial"/>
              <a:buChar char="•"/>
            </a:pPr>
            <a:r>
              <a:rPr lang="en-US" sz="3109">
                <a:solidFill>
                  <a:srgbClr val="000000"/>
                </a:solidFill>
                <a:latin typeface="Open Sans Light Bold"/>
              </a:rPr>
              <a:t> Escribir datos de alguna noticia   </a:t>
            </a:r>
          </a:p>
        </p:txBody>
      </p:sp>
      <p:grpSp>
        <p:nvGrpSpPr>
          <p:cNvPr id="8" name="Group 8"/>
          <p:cNvGrpSpPr/>
          <p:nvPr/>
        </p:nvGrpSpPr>
        <p:grpSpPr>
          <a:xfrm>
            <a:off x="0" y="9466902"/>
            <a:ext cx="18288000" cy="820098"/>
            <a:chOff x="0" y="0"/>
            <a:chExt cx="6555032" cy="293951"/>
          </a:xfrm>
        </p:grpSpPr>
        <p:sp>
          <p:nvSpPr>
            <p:cNvPr id="9" name="Freeform 9"/>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FADECC"/>
            </a:solidFill>
          </p:spPr>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8ACFD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4308366">
            <a:off x="-819605" y="136369"/>
            <a:ext cx="3696610" cy="3501698"/>
          </a:xfrm>
          <a:prstGeom prst="rect">
            <a:avLst/>
          </a:prstGeom>
        </p:spPr>
      </p:pic>
      <p:pic>
        <p:nvPicPr>
          <p:cNvPr id="3" name="Picture 3"/>
          <p:cNvPicPr>
            <a:picLocks noChangeAspect="1"/>
          </p:cNvPicPr>
          <p:nvPr/>
        </p:nvPicPr>
        <p:blipFill>
          <a:blip r:embed="rId3"/>
          <a:srcRect/>
          <a:stretch>
            <a:fillRect/>
          </a:stretch>
        </p:blipFill>
        <p:spPr>
          <a:xfrm>
            <a:off x="365671" y="2968547"/>
            <a:ext cx="5121607" cy="6023526"/>
          </a:xfrm>
          <a:prstGeom prst="rect">
            <a:avLst/>
          </a:prstGeom>
        </p:spPr>
      </p:pic>
      <p:pic>
        <p:nvPicPr>
          <p:cNvPr id="4" name="Picture 4"/>
          <p:cNvPicPr>
            <a:picLocks noChangeAspect="1"/>
          </p:cNvPicPr>
          <p:nvPr/>
        </p:nvPicPr>
        <p:blipFill>
          <a:blip r:embed="rId4"/>
          <a:srcRect/>
          <a:stretch>
            <a:fillRect/>
          </a:stretch>
        </p:blipFill>
        <p:spPr>
          <a:xfrm>
            <a:off x="6926039" y="3133582"/>
            <a:ext cx="4270474" cy="5858490"/>
          </a:xfrm>
          <a:prstGeom prst="rect">
            <a:avLst/>
          </a:prstGeom>
        </p:spPr>
      </p:pic>
      <p:pic>
        <p:nvPicPr>
          <p:cNvPr id="5" name="Picture 5"/>
          <p:cNvPicPr>
            <a:picLocks noChangeAspect="1"/>
          </p:cNvPicPr>
          <p:nvPr/>
        </p:nvPicPr>
        <p:blipFill>
          <a:blip r:embed="rId5"/>
          <a:srcRect/>
          <a:stretch>
            <a:fillRect/>
          </a:stretch>
        </p:blipFill>
        <p:spPr>
          <a:xfrm rot="546343">
            <a:off x="14648691" y="5446115"/>
            <a:ext cx="4192314" cy="4620787"/>
          </a:xfrm>
          <a:prstGeom prst="rect">
            <a:avLst/>
          </a:prstGeom>
        </p:spPr>
      </p:pic>
      <p:pic>
        <p:nvPicPr>
          <p:cNvPr id="6" name="Picture 6"/>
          <p:cNvPicPr>
            <a:picLocks noChangeAspect="1"/>
          </p:cNvPicPr>
          <p:nvPr/>
        </p:nvPicPr>
        <p:blipFill>
          <a:blip r:embed="rId2"/>
          <a:srcRect/>
          <a:stretch>
            <a:fillRect/>
          </a:stretch>
        </p:blipFill>
        <p:spPr>
          <a:xfrm rot="4308366">
            <a:off x="15495918" y="-167112"/>
            <a:ext cx="3619916" cy="3429048"/>
          </a:xfrm>
          <a:prstGeom prst="rect">
            <a:avLst/>
          </a:prstGeom>
        </p:spPr>
      </p:pic>
      <p:pic>
        <p:nvPicPr>
          <p:cNvPr id="7" name="Picture 7"/>
          <p:cNvPicPr>
            <a:picLocks noChangeAspect="1"/>
          </p:cNvPicPr>
          <p:nvPr/>
        </p:nvPicPr>
        <p:blipFill>
          <a:blip r:embed="rId6"/>
          <a:srcRect l="604" r="604" b="3587"/>
          <a:stretch>
            <a:fillRect/>
          </a:stretch>
        </p:blipFill>
        <p:spPr>
          <a:xfrm>
            <a:off x="12938797" y="3133582"/>
            <a:ext cx="4346284" cy="5858490"/>
          </a:xfrm>
          <a:prstGeom prst="rect">
            <a:avLst/>
          </a:prstGeom>
        </p:spPr>
      </p:pic>
      <p:sp>
        <p:nvSpPr>
          <p:cNvPr id="8" name="TextBox 8"/>
          <p:cNvSpPr txBox="1"/>
          <p:nvPr/>
        </p:nvSpPr>
        <p:spPr>
          <a:xfrm>
            <a:off x="2638361" y="538922"/>
            <a:ext cx="13011279" cy="1902679"/>
          </a:xfrm>
          <a:prstGeom prst="rect">
            <a:avLst/>
          </a:prstGeom>
        </p:spPr>
        <p:txBody>
          <a:bodyPr lIns="0" tIns="0" rIns="0" bIns="0" rtlCol="0" anchor="t">
            <a:spAutoFit/>
          </a:bodyPr>
          <a:lstStyle/>
          <a:p>
            <a:pPr algn="ctr">
              <a:lnSpc>
                <a:spcPts val="7603"/>
              </a:lnSpc>
            </a:pPr>
            <a:r>
              <a:rPr lang="en-US" sz="5430" dirty="0" err="1">
                <a:solidFill>
                  <a:srgbClr val="000000"/>
                </a:solidFill>
                <a:latin typeface="Yeseva One"/>
              </a:rPr>
              <a:t>Ejemplos</a:t>
            </a:r>
            <a:r>
              <a:rPr lang="en-US" sz="5430" dirty="0">
                <a:solidFill>
                  <a:srgbClr val="000000"/>
                </a:solidFill>
                <a:latin typeface="Yeseva One"/>
              </a:rPr>
              <a:t> de </a:t>
            </a:r>
            <a:r>
              <a:rPr lang="en-US" sz="5430" dirty="0" err="1">
                <a:solidFill>
                  <a:srgbClr val="000000"/>
                </a:solidFill>
                <a:latin typeface="Yeseva One"/>
              </a:rPr>
              <a:t>ejercicios</a:t>
            </a:r>
            <a:r>
              <a:rPr lang="en-US" sz="5430" dirty="0">
                <a:solidFill>
                  <a:srgbClr val="000000"/>
                </a:solidFill>
                <a:latin typeface="Yeseva One"/>
              </a:rPr>
              <a:t> de la </a:t>
            </a:r>
            <a:r>
              <a:rPr lang="en-US" sz="5430" dirty="0" err="1">
                <a:solidFill>
                  <a:srgbClr val="000000"/>
                </a:solidFill>
                <a:latin typeface="Yeseva One"/>
              </a:rPr>
              <a:t>unidad</a:t>
            </a:r>
            <a:r>
              <a:rPr lang="en-US" sz="5430" dirty="0">
                <a:solidFill>
                  <a:srgbClr val="000000"/>
                </a:solidFill>
                <a:latin typeface="Yeseva One"/>
              </a:rPr>
              <a:t> IV</a:t>
            </a:r>
          </a:p>
        </p:txBody>
      </p:sp>
      <p:grpSp>
        <p:nvGrpSpPr>
          <p:cNvPr id="9" name="Group 9"/>
          <p:cNvGrpSpPr/>
          <p:nvPr/>
        </p:nvGrpSpPr>
        <p:grpSpPr>
          <a:xfrm>
            <a:off x="0" y="9466902"/>
            <a:ext cx="18288000" cy="820098"/>
            <a:chOff x="0" y="0"/>
            <a:chExt cx="6555032" cy="293951"/>
          </a:xfrm>
        </p:grpSpPr>
        <p:sp>
          <p:nvSpPr>
            <p:cNvPr id="10" name="Freeform 10"/>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189F87"/>
            </a:solidFill>
          </p:spPr>
        </p:sp>
      </p:grpSp>
      <p:grpSp>
        <p:nvGrpSpPr>
          <p:cNvPr id="11" name="Group 11"/>
          <p:cNvGrpSpPr/>
          <p:nvPr/>
        </p:nvGrpSpPr>
        <p:grpSpPr>
          <a:xfrm>
            <a:off x="-403706" y="9531316"/>
            <a:ext cx="18691706" cy="838202"/>
            <a:chOff x="0" y="0"/>
            <a:chExt cx="6555032" cy="293951"/>
          </a:xfrm>
        </p:grpSpPr>
        <p:sp>
          <p:nvSpPr>
            <p:cNvPr id="12" name="Freeform 12"/>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1C4F59"/>
            </a:solidFill>
          </p:spPr>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ACFD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4979035" y="-288632"/>
            <a:ext cx="4560529" cy="4697174"/>
          </a:xfrm>
          <a:prstGeom prst="rect">
            <a:avLst/>
          </a:prstGeom>
        </p:spPr>
      </p:pic>
      <p:pic>
        <p:nvPicPr>
          <p:cNvPr id="3" name="Picture 3"/>
          <p:cNvPicPr>
            <a:picLocks noChangeAspect="1"/>
          </p:cNvPicPr>
          <p:nvPr/>
        </p:nvPicPr>
        <p:blipFill>
          <a:blip r:embed="rId3"/>
          <a:srcRect/>
          <a:stretch>
            <a:fillRect/>
          </a:stretch>
        </p:blipFill>
        <p:spPr>
          <a:xfrm>
            <a:off x="-279964" y="-1418406"/>
            <a:ext cx="4117655" cy="4186156"/>
          </a:xfrm>
          <a:prstGeom prst="rect">
            <a:avLst/>
          </a:prstGeom>
        </p:spPr>
      </p:pic>
      <p:grpSp>
        <p:nvGrpSpPr>
          <p:cNvPr id="4" name="Group 4"/>
          <p:cNvGrpSpPr/>
          <p:nvPr/>
        </p:nvGrpSpPr>
        <p:grpSpPr>
          <a:xfrm>
            <a:off x="1466286" y="1554296"/>
            <a:ext cx="15388865" cy="3243943"/>
            <a:chOff x="0" y="0"/>
            <a:chExt cx="6192416" cy="1305349"/>
          </a:xfrm>
        </p:grpSpPr>
        <p:sp>
          <p:nvSpPr>
            <p:cNvPr id="5" name="Freeform 5"/>
            <p:cNvSpPr/>
            <p:nvPr/>
          </p:nvSpPr>
          <p:spPr>
            <a:xfrm>
              <a:off x="0" y="0"/>
              <a:ext cx="6192416" cy="1305349"/>
            </a:xfrm>
            <a:custGeom>
              <a:avLst/>
              <a:gdLst/>
              <a:ahLst/>
              <a:cxnLst/>
              <a:rect l="l" t="t" r="r" b="b"/>
              <a:pathLst>
                <a:path w="6192416" h="1305349">
                  <a:moveTo>
                    <a:pt x="0" y="0"/>
                  </a:moveTo>
                  <a:lnTo>
                    <a:pt x="6192416" y="0"/>
                  </a:lnTo>
                  <a:lnTo>
                    <a:pt x="6192416" y="1305349"/>
                  </a:lnTo>
                  <a:lnTo>
                    <a:pt x="0" y="1305349"/>
                  </a:lnTo>
                  <a:close/>
                </a:path>
              </a:pathLst>
            </a:custGeom>
            <a:solidFill>
              <a:srgbClr val="FFFEFF"/>
            </a:solidFill>
          </p:spPr>
        </p:sp>
      </p:grpSp>
      <p:sp>
        <p:nvSpPr>
          <p:cNvPr id="6" name="TextBox 6"/>
          <p:cNvSpPr txBox="1"/>
          <p:nvPr/>
        </p:nvSpPr>
        <p:spPr>
          <a:xfrm>
            <a:off x="2091441" y="316046"/>
            <a:ext cx="13099147" cy="1233488"/>
          </a:xfrm>
          <a:prstGeom prst="rect">
            <a:avLst/>
          </a:prstGeom>
        </p:spPr>
        <p:txBody>
          <a:bodyPr lIns="0" tIns="0" rIns="0" bIns="0" rtlCol="0" anchor="t">
            <a:spAutoFit/>
          </a:bodyPr>
          <a:lstStyle/>
          <a:p>
            <a:pPr algn="ctr">
              <a:lnSpc>
                <a:spcPts val="9600"/>
              </a:lnSpc>
            </a:pPr>
            <a:r>
              <a:rPr lang="en-US" sz="8000" dirty="0">
                <a:solidFill>
                  <a:srgbClr val="1C4F59"/>
                </a:solidFill>
                <a:latin typeface="Magic Dreams" panose="02000600000000000000" pitchFamily="2" charset="0"/>
              </a:rPr>
              <a:t>UNIDAD 5</a:t>
            </a:r>
          </a:p>
        </p:txBody>
      </p:sp>
      <p:sp>
        <p:nvSpPr>
          <p:cNvPr id="7" name="TextBox 7"/>
          <p:cNvSpPr txBox="1"/>
          <p:nvPr/>
        </p:nvSpPr>
        <p:spPr>
          <a:xfrm>
            <a:off x="1778864" y="2178423"/>
            <a:ext cx="14730273" cy="2230120"/>
          </a:xfrm>
          <a:prstGeom prst="rect">
            <a:avLst/>
          </a:prstGeom>
        </p:spPr>
        <p:txBody>
          <a:bodyPr lIns="0" tIns="0" rIns="0" bIns="0" rtlCol="0" anchor="t">
            <a:spAutoFit/>
          </a:bodyPr>
          <a:lstStyle/>
          <a:p>
            <a:pPr>
              <a:lnSpc>
                <a:spcPts val="4480"/>
              </a:lnSpc>
            </a:pPr>
            <a:r>
              <a:rPr lang="en-US" sz="3200">
                <a:solidFill>
                  <a:srgbClr val="000000"/>
                </a:solidFill>
                <a:latin typeface="Atma Medium Bold"/>
              </a:rPr>
              <a:t> Al realizar el análisis de esta unidad, se puede observar cómo los temas y actividades son más complejos que los primeros ya que se trata de la última unidad . En esta el niño ya está completamente adentrado en la lectura y escritura, principalmente en la reflexión sobre las lecturas, en producir, describir y compartir.</a:t>
            </a:r>
          </a:p>
        </p:txBody>
      </p:sp>
      <p:pic>
        <p:nvPicPr>
          <p:cNvPr id="8" name="Picture 8"/>
          <p:cNvPicPr>
            <a:picLocks noChangeAspect="1"/>
          </p:cNvPicPr>
          <p:nvPr/>
        </p:nvPicPr>
        <p:blipFill>
          <a:blip r:embed="rId4"/>
          <a:srcRect/>
          <a:stretch>
            <a:fillRect/>
          </a:stretch>
        </p:blipFill>
        <p:spPr>
          <a:xfrm rot="-1400694">
            <a:off x="1071890" y="5929890"/>
            <a:ext cx="3100710" cy="3902495"/>
          </a:xfrm>
          <a:prstGeom prst="rect">
            <a:avLst/>
          </a:prstGeom>
        </p:spPr>
      </p:pic>
      <p:grpSp>
        <p:nvGrpSpPr>
          <p:cNvPr id="9" name="Group 9"/>
          <p:cNvGrpSpPr/>
          <p:nvPr/>
        </p:nvGrpSpPr>
        <p:grpSpPr>
          <a:xfrm>
            <a:off x="0" y="9466902"/>
            <a:ext cx="18288000" cy="820098"/>
            <a:chOff x="0" y="0"/>
            <a:chExt cx="6555032" cy="293951"/>
          </a:xfrm>
        </p:grpSpPr>
        <p:sp>
          <p:nvSpPr>
            <p:cNvPr id="10" name="Freeform 10"/>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1C4F59"/>
            </a:solidFill>
          </p:spPr>
        </p:sp>
      </p:grpSp>
      <p:pic>
        <p:nvPicPr>
          <p:cNvPr id="11" name="Picture 11"/>
          <p:cNvPicPr>
            <a:picLocks noChangeAspect="1"/>
          </p:cNvPicPr>
          <p:nvPr/>
        </p:nvPicPr>
        <p:blipFill>
          <a:blip r:embed="rId5"/>
          <a:srcRect/>
          <a:stretch>
            <a:fillRect/>
          </a:stretch>
        </p:blipFill>
        <p:spPr>
          <a:xfrm>
            <a:off x="5492185" y="4714269"/>
            <a:ext cx="6297658" cy="475263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EF4D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3916748">
            <a:off x="16366316" y="6810792"/>
            <a:ext cx="3843367" cy="3640717"/>
          </a:xfrm>
          <a:prstGeom prst="rect">
            <a:avLst/>
          </a:prstGeom>
        </p:spPr>
      </p:pic>
      <p:sp>
        <p:nvSpPr>
          <p:cNvPr id="3" name="TextBox 3"/>
          <p:cNvSpPr txBox="1"/>
          <p:nvPr/>
        </p:nvSpPr>
        <p:spPr>
          <a:xfrm>
            <a:off x="475076" y="2520379"/>
            <a:ext cx="9124740" cy="4841875"/>
          </a:xfrm>
          <a:prstGeom prst="rect">
            <a:avLst/>
          </a:prstGeom>
        </p:spPr>
        <p:txBody>
          <a:bodyPr lIns="0" tIns="0" rIns="0" bIns="0" rtlCol="0" anchor="t">
            <a:spAutoFit/>
          </a:bodyPr>
          <a:lstStyle/>
          <a:p>
            <a:pPr marL="690880" lvl="1" indent="-345440">
              <a:lnSpc>
                <a:spcPts val="3840"/>
              </a:lnSpc>
              <a:buFont typeface="Arial"/>
              <a:buChar char="•"/>
            </a:pPr>
            <a:r>
              <a:rPr lang="en-US" sz="3200">
                <a:solidFill>
                  <a:srgbClr val="000000"/>
                </a:solidFill>
                <a:latin typeface="Atma Medium Bold"/>
              </a:rPr>
              <a:t> Leer textos, contestar preguntas u ordenar oraciones.</a:t>
            </a:r>
          </a:p>
          <a:p>
            <a:pPr marL="690880" lvl="1" indent="-345440">
              <a:lnSpc>
                <a:spcPts val="3840"/>
              </a:lnSpc>
              <a:buFont typeface="Arial"/>
              <a:buChar char="•"/>
            </a:pPr>
            <a:r>
              <a:rPr lang="en-US" sz="3200">
                <a:solidFill>
                  <a:srgbClr val="000000"/>
                </a:solidFill>
                <a:latin typeface="Atma Medium Bold"/>
              </a:rPr>
              <a:t> Convertir preguntas en oraciones.</a:t>
            </a:r>
          </a:p>
          <a:p>
            <a:pPr marL="690880" lvl="1" indent="-345440">
              <a:lnSpc>
                <a:spcPts val="3840"/>
              </a:lnSpc>
              <a:buFont typeface="Arial"/>
              <a:buChar char="•"/>
            </a:pPr>
            <a:r>
              <a:rPr lang="en-US" sz="3200">
                <a:solidFill>
                  <a:srgbClr val="000000"/>
                </a:solidFill>
                <a:latin typeface="Atma Medium Bold"/>
              </a:rPr>
              <a:t> Completar notas, cartas y letras en textos.</a:t>
            </a:r>
          </a:p>
          <a:p>
            <a:pPr marL="690880" lvl="1" indent="-345440">
              <a:lnSpc>
                <a:spcPts val="3840"/>
              </a:lnSpc>
              <a:buFont typeface="Arial"/>
              <a:buChar char="•"/>
            </a:pPr>
            <a:r>
              <a:rPr lang="en-US" sz="3200">
                <a:solidFill>
                  <a:srgbClr val="000000"/>
                </a:solidFill>
                <a:latin typeface="Atma Medium Bold"/>
              </a:rPr>
              <a:t> Inventar  trabalenguas, diálogos y cuentos de acuerdo a imágenes o palabras.</a:t>
            </a:r>
          </a:p>
          <a:p>
            <a:pPr marL="690880" lvl="1" indent="-345440">
              <a:lnSpc>
                <a:spcPts val="3840"/>
              </a:lnSpc>
              <a:buFont typeface="Arial"/>
              <a:buChar char="•"/>
            </a:pPr>
            <a:r>
              <a:rPr lang="en-US" sz="3200">
                <a:solidFill>
                  <a:srgbClr val="000000"/>
                </a:solidFill>
                <a:latin typeface="Atma Medium Bold"/>
              </a:rPr>
              <a:t> Escribir canciones, instrucciones de un juego, recados, oraciones de acuerdo a imágenes,  nombres de oficios y  diferencias de objetos .</a:t>
            </a:r>
          </a:p>
          <a:p>
            <a:pPr marL="690880" lvl="1" indent="-345440">
              <a:lnSpc>
                <a:spcPts val="3840"/>
              </a:lnSpc>
              <a:buFont typeface="Arial"/>
              <a:buChar char="•"/>
            </a:pPr>
            <a:r>
              <a:rPr lang="en-US" sz="3200">
                <a:solidFill>
                  <a:srgbClr val="000000"/>
                </a:solidFill>
                <a:latin typeface="Atma Medium Bold"/>
              </a:rPr>
              <a:t> Escribir palabras en orden alfabético.</a:t>
            </a:r>
          </a:p>
        </p:txBody>
      </p:sp>
      <p:sp>
        <p:nvSpPr>
          <p:cNvPr id="4" name="TextBox 4"/>
          <p:cNvSpPr txBox="1"/>
          <p:nvPr/>
        </p:nvSpPr>
        <p:spPr>
          <a:xfrm>
            <a:off x="9599816" y="2579185"/>
            <a:ext cx="8132740" cy="5326062"/>
          </a:xfrm>
          <a:prstGeom prst="rect">
            <a:avLst/>
          </a:prstGeom>
        </p:spPr>
        <p:txBody>
          <a:bodyPr lIns="0" tIns="0" rIns="0" bIns="0" rtlCol="0" anchor="t">
            <a:spAutoFit/>
          </a:bodyPr>
          <a:lstStyle/>
          <a:p>
            <a:pPr marL="690880" lvl="1" indent="-345440">
              <a:lnSpc>
                <a:spcPts val="3840"/>
              </a:lnSpc>
              <a:buFont typeface="Arial"/>
              <a:buChar char="•"/>
            </a:pPr>
            <a:r>
              <a:rPr lang="en-US" sz="3200">
                <a:solidFill>
                  <a:srgbClr val="000000"/>
                </a:solidFill>
                <a:latin typeface="Atma Medium Bold"/>
              </a:rPr>
              <a:t>Leer y realizar experimentos.</a:t>
            </a:r>
          </a:p>
          <a:p>
            <a:pPr marL="690880" lvl="1" indent="-345440">
              <a:lnSpc>
                <a:spcPts val="3840"/>
              </a:lnSpc>
              <a:buFont typeface="Arial"/>
              <a:buChar char="•"/>
            </a:pPr>
            <a:r>
              <a:rPr lang="en-US" sz="3200">
                <a:solidFill>
                  <a:srgbClr val="000000"/>
                </a:solidFill>
                <a:latin typeface="Atma Medium Bold"/>
              </a:rPr>
              <a:t> Marcar las oraciones de cosas que podamos oler.</a:t>
            </a:r>
          </a:p>
          <a:p>
            <a:pPr marL="690880" lvl="1" indent="-345440">
              <a:lnSpc>
                <a:spcPts val="3840"/>
              </a:lnSpc>
              <a:buFont typeface="Arial"/>
              <a:buChar char="•"/>
            </a:pPr>
            <a:r>
              <a:rPr lang="en-US" sz="3200">
                <a:solidFill>
                  <a:srgbClr val="000000"/>
                </a:solidFill>
                <a:latin typeface="Atma Medium Bold"/>
              </a:rPr>
              <a:t> Ordenar palabras para formar oraciones y combinar palabras para formar nuevas palabras.</a:t>
            </a:r>
          </a:p>
          <a:p>
            <a:pPr marL="690880" lvl="1" indent="-345440">
              <a:lnSpc>
                <a:spcPts val="3840"/>
              </a:lnSpc>
              <a:buFont typeface="Arial"/>
              <a:buChar char="•"/>
            </a:pPr>
            <a:r>
              <a:rPr lang="en-US" sz="3200">
                <a:solidFill>
                  <a:srgbClr val="000000"/>
                </a:solidFill>
                <a:latin typeface="Atma Medium Bold"/>
              </a:rPr>
              <a:t> Realizar un cartel.</a:t>
            </a:r>
          </a:p>
          <a:p>
            <a:pPr marL="690880" lvl="1" indent="-345440">
              <a:lnSpc>
                <a:spcPts val="3840"/>
              </a:lnSpc>
              <a:buFont typeface="Arial"/>
              <a:buChar char="•"/>
            </a:pPr>
            <a:r>
              <a:rPr lang="en-US" sz="3200">
                <a:solidFill>
                  <a:srgbClr val="000000"/>
                </a:solidFill>
                <a:latin typeface="Atma Medium Bold"/>
              </a:rPr>
              <a:t> Relacionar oraciones con imágenes.</a:t>
            </a:r>
          </a:p>
          <a:p>
            <a:pPr marL="690880" lvl="1" indent="-345440">
              <a:lnSpc>
                <a:spcPts val="3840"/>
              </a:lnSpc>
              <a:buFont typeface="Arial"/>
              <a:buChar char="•"/>
            </a:pPr>
            <a:r>
              <a:rPr lang="en-US" sz="3200">
                <a:solidFill>
                  <a:srgbClr val="000000"/>
                </a:solidFill>
                <a:latin typeface="Atma Medium Bold"/>
              </a:rPr>
              <a:t> Describir imágenes o pegar oraciones que las describan.</a:t>
            </a:r>
          </a:p>
          <a:p>
            <a:pPr marL="690880" lvl="1" indent="-345440">
              <a:lnSpc>
                <a:spcPts val="3840"/>
              </a:lnSpc>
              <a:buFont typeface="Arial"/>
              <a:buChar char="•"/>
            </a:pPr>
            <a:r>
              <a:rPr lang="en-US" sz="3200">
                <a:solidFill>
                  <a:srgbClr val="000000"/>
                </a:solidFill>
                <a:latin typeface="Atma Medium Bold"/>
              </a:rPr>
              <a:t>Registrar el clima de la semana.</a:t>
            </a:r>
          </a:p>
        </p:txBody>
      </p:sp>
      <p:pic>
        <p:nvPicPr>
          <p:cNvPr id="5" name="Picture 5"/>
          <p:cNvPicPr>
            <a:picLocks noChangeAspect="1"/>
          </p:cNvPicPr>
          <p:nvPr/>
        </p:nvPicPr>
        <p:blipFill>
          <a:blip r:embed="rId3"/>
          <a:srcRect/>
          <a:stretch>
            <a:fillRect/>
          </a:stretch>
        </p:blipFill>
        <p:spPr>
          <a:xfrm>
            <a:off x="16180292" y="666249"/>
            <a:ext cx="3104528" cy="1710313"/>
          </a:xfrm>
          <a:prstGeom prst="rect">
            <a:avLst/>
          </a:prstGeom>
        </p:spPr>
      </p:pic>
      <p:sp>
        <p:nvSpPr>
          <p:cNvPr id="6" name="TextBox 6"/>
          <p:cNvSpPr txBox="1"/>
          <p:nvPr/>
        </p:nvSpPr>
        <p:spPr>
          <a:xfrm>
            <a:off x="1313618" y="656724"/>
            <a:ext cx="14960980" cy="734426"/>
          </a:xfrm>
          <a:prstGeom prst="rect">
            <a:avLst/>
          </a:prstGeom>
        </p:spPr>
        <p:txBody>
          <a:bodyPr lIns="0" tIns="0" rIns="0" bIns="0" rtlCol="0" anchor="t">
            <a:spAutoFit/>
          </a:bodyPr>
          <a:lstStyle/>
          <a:p>
            <a:pPr algn="ctr">
              <a:lnSpc>
                <a:spcPts val="5735"/>
              </a:lnSpc>
              <a:spcBef>
                <a:spcPct val="0"/>
              </a:spcBef>
            </a:pPr>
            <a:r>
              <a:rPr lang="en-US" sz="4779" dirty="0">
                <a:solidFill>
                  <a:srgbClr val="000000"/>
                </a:solidFill>
                <a:latin typeface="Atma Medium Bold"/>
              </a:rPr>
              <a:t>Las </a:t>
            </a:r>
            <a:r>
              <a:rPr lang="en-US" sz="4779" dirty="0" err="1">
                <a:solidFill>
                  <a:srgbClr val="000000"/>
                </a:solidFill>
                <a:latin typeface="Atma Medium Bold"/>
              </a:rPr>
              <a:t>actividades</a:t>
            </a:r>
            <a:r>
              <a:rPr lang="en-US" sz="4779" dirty="0">
                <a:solidFill>
                  <a:srgbClr val="000000"/>
                </a:solidFill>
                <a:latin typeface="Atma Medium Bold"/>
              </a:rPr>
              <a:t> </a:t>
            </a:r>
            <a:r>
              <a:rPr lang="en-US" sz="4779" dirty="0" err="1">
                <a:solidFill>
                  <a:srgbClr val="000000"/>
                </a:solidFill>
                <a:latin typeface="Atma Medium Bold"/>
              </a:rPr>
              <a:t>que</a:t>
            </a:r>
            <a:r>
              <a:rPr lang="en-US" sz="4779" dirty="0">
                <a:solidFill>
                  <a:srgbClr val="000000"/>
                </a:solidFill>
                <a:latin typeface="Atma Medium Bold"/>
              </a:rPr>
              <a:t> se </a:t>
            </a:r>
            <a:r>
              <a:rPr lang="en-US" sz="4779" dirty="0" err="1">
                <a:solidFill>
                  <a:srgbClr val="000000"/>
                </a:solidFill>
                <a:latin typeface="Atma Medium Bold"/>
              </a:rPr>
              <a:t>desarrollan</a:t>
            </a:r>
            <a:r>
              <a:rPr lang="en-US" sz="4779" dirty="0">
                <a:solidFill>
                  <a:srgbClr val="000000"/>
                </a:solidFill>
                <a:latin typeface="Atma Medium Bold"/>
              </a:rPr>
              <a:t> en </a:t>
            </a:r>
            <a:r>
              <a:rPr lang="en-US" sz="4779" dirty="0" err="1">
                <a:solidFill>
                  <a:srgbClr val="000000"/>
                </a:solidFill>
                <a:latin typeface="Atma Medium Bold"/>
              </a:rPr>
              <a:t>esta</a:t>
            </a:r>
            <a:r>
              <a:rPr lang="en-US" sz="4779" dirty="0">
                <a:solidFill>
                  <a:srgbClr val="000000"/>
                </a:solidFill>
                <a:latin typeface="Atma Medium Bold"/>
              </a:rPr>
              <a:t> </a:t>
            </a:r>
            <a:r>
              <a:rPr lang="en-US" sz="4779" dirty="0" err="1">
                <a:solidFill>
                  <a:srgbClr val="000000"/>
                </a:solidFill>
                <a:latin typeface="Atma Medium Bold"/>
              </a:rPr>
              <a:t>unidad</a:t>
            </a:r>
            <a:r>
              <a:rPr lang="en-US" sz="4779" dirty="0">
                <a:solidFill>
                  <a:srgbClr val="000000"/>
                </a:solidFill>
                <a:latin typeface="Atma Medium Bold"/>
              </a:rPr>
              <a:t> son:</a:t>
            </a:r>
          </a:p>
        </p:txBody>
      </p:sp>
      <p:pic>
        <p:nvPicPr>
          <p:cNvPr id="7" name="Picture 7"/>
          <p:cNvPicPr>
            <a:picLocks noChangeAspect="1"/>
          </p:cNvPicPr>
          <p:nvPr/>
        </p:nvPicPr>
        <p:blipFill>
          <a:blip r:embed="rId4"/>
          <a:srcRect/>
          <a:stretch>
            <a:fillRect/>
          </a:stretch>
        </p:blipFill>
        <p:spPr>
          <a:xfrm>
            <a:off x="-574784" y="-296831"/>
            <a:ext cx="2099719" cy="2483539"/>
          </a:xfrm>
          <a:prstGeom prst="rect">
            <a:avLst/>
          </a:prstGeom>
        </p:spPr>
      </p:pic>
      <p:grpSp>
        <p:nvGrpSpPr>
          <p:cNvPr id="8" name="Group 8"/>
          <p:cNvGrpSpPr/>
          <p:nvPr/>
        </p:nvGrpSpPr>
        <p:grpSpPr>
          <a:xfrm>
            <a:off x="0" y="9466902"/>
            <a:ext cx="18288000" cy="820098"/>
            <a:chOff x="0" y="0"/>
            <a:chExt cx="6555032" cy="293951"/>
          </a:xfrm>
        </p:grpSpPr>
        <p:sp>
          <p:nvSpPr>
            <p:cNvPr id="9" name="Freeform 9"/>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FADECC"/>
            </a:solidFill>
          </p:spPr>
        </p:sp>
      </p:grpSp>
      <p:pic>
        <p:nvPicPr>
          <p:cNvPr id="10" name="Picture 10"/>
          <p:cNvPicPr>
            <a:picLocks noChangeAspect="1"/>
          </p:cNvPicPr>
          <p:nvPr/>
        </p:nvPicPr>
        <p:blipFill>
          <a:blip r:embed="rId5"/>
          <a:srcRect/>
          <a:stretch>
            <a:fillRect/>
          </a:stretch>
        </p:blipFill>
        <p:spPr>
          <a:xfrm>
            <a:off x="8054841" y="7455855"/>
            <a:ext cx="3089950" cy="306747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3A4D8"/>
        </a:solidFill>
        <a:effectLst/>
      </p:bgPr>
    </p:bg>
    <p:spTree>
      <p:nvGrpSpPr>
        <p:cNvPr id="1" name=""/>
        <p:cNvGrpSpPr/>
        <p:nvPr/>
      </p:nvGrpSpPr>
      <p:grpSpPr>
        <a:xfrm>
          <a:off x="0" y="0"/>
          <a:ext cx="0" cy="0"/>
          <a:chOff x="0" y="0"/>
          <a:chExt cx="0" cy="0"/>
        </a:xfrm>
      </p:grpSpPr>
      <p:grpSp>
        <p:nvGrpSpPr>
          <p:cNvPr id="2" name="Group 2"/>
          <p:cNvGrpSpPr/>
          <p:nvPr/>
        </p:nvGrpSpPr>
        <p:grpSpPr>
          <a:xfrm>
            <a:off x="0" y="9466902"/>
            <a:ext cx="18288000" cy="820098"/>
            <a:chOff x="0" y="0"/>
            <a:chExt cx="6555032" cy="293951"/>
          </a:xfrm>
        </p:grpSpPr>
        <p:sp>
          <p:nvSpPr>
            <p:cNvPr id="3" name="Freeform 3"/>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F6B1B3"/>
            </a:solidFill>
          </p:spPr>
        </p:sp>
      </p:grpSp>
      <p:sp>
        <p:nvSpPr>
          <p:cNvPr id="4" name="TextBox 4"/>
          <p:cNvSpPr txBox="1"/>
          <p:nvPr/>
        </p:nvSpPr>
        <p:spPr>
          <a:xfrm>
            <a:off x="6639660" y="1353416"/>
            <a:ext cx="11425512" cy="1821011"/>
          </a:xfrm>
          <a:prstGeom prst="rect">
            <a:avLst/>
          </a:prstGeom>
        </p:spPr>
        <p:txBody>
          <a:bodyPr lIns="0" tIns="0" rIns="0" bIns="0" rtlCol="0" anchor="t">
            <a:spAutoFit/>
          </a:bodyPr>
          <a:lstStyle/>
          <a:p>
            <a:pPr algn="ctr">
              <a:lnSpc>
                <a:spcPts val="7108"/>
              </a:lnSpc>
            </a:pPr>
            <a:r>
              <a:rPr lang="en-US" sz="5923" dirty="0" err="1">
                <a:solidFill>
                  <a:srgbClr val="1C4F59"/>
                </a:solidFill>
                <a:latin typeface="Magic Dreams" panose="02000600000000000000" pitchFamily="2" charset="0"/>
              </a:rPr>
              <a:t>Español</a:t>
            </a:r>
            <a:endParaRPr lang="en-US" sz="5923" dirty="0">
              <a:solidFill>
                <a:srgbClr val="1C4F59"/>
              </a:solidFill>
              <a:latin typeface="Magic Dreams" panose="02000600000000000000" pitchFamily="2" charset="0"/>
            </a:endParaRPr>
          </a:p>
          <a:p>
            <a:pPr algn="ctr">
              <a:lnSpc>
                <a:spcPts val="7108"/>
              </a:lnSpc>
            </a:pPr>
            <a:r>
              <a:rPr lang="en-US" sz="5923" dirty="0">
                <a:solidFill>
                  <a:srgbClr val="1C4F59"/>
                </a:solidFill>
                <a:latin typeface="Magic Dreams" panose="02000600000000000000" pitchFamily="2" charset="0"/>
              </a:rPr>
              <a:t>Primer </a:t>
            </a:r>
            <a:r>
              <a:rPr lang="en-US" sz="5923" dirty="0" err="1">
                <a:solidFill>
                  <a:srgbClr val="1C4F59"/>
                </a:solidFill>
                <a:latin typeface="Magic Dreams" panose="02000600000000000000" pitchFamily="2" charset="0"/>
              </a:rPr>
              <a:t>grado</a:t>
            </a:r>
            <a:r>
              <a:rPr lang="en-US" sz="5923" dirty="0">
                <a:solidFill>
                  <a:srgbClr val="1C4F59"/>
                </a:solidFill>
                <a:latin typeface="Magic Dreams" panose="02000600000000000000" pitchFamily="2" charset="0"/>
              </a:rPr>
              <a:t>. </a:t>
            </a:r>
            <a:r>
              <a:rPr lang="en-US" sz="5923" dirty="0" err="1">
                <a:solidFill>
                  <a:srgbClr val="1C4F59"/>
                </a:solidFill>
                <a:latin typeface="Magic Dreams" panose="02000600000000000000" pitchFamily="2" charset="0"/>
              </a:rPr>
              <a:t>Actividades</a:t>
            </a:r>
            <a:endParaRPr lang="en-US" sz="5923" dirty="0">
              <a:solidFill>
                <a:srgbClr val="1C4F59"/>
              </a:solidFill>
              <a:latin typeface="Magic Dreams" panose="02000600000000000000" pitchFamily="2" charset="0"/>
            </a:endParaRPr>
          </a:p>
        </p:txBody>
      </p:sp>
      <p:sp>
        <p:nvSpPr>
          <p:cNvPr id="5" name="TextBox 5"/>
          <p:cNvSpPr txBox="1"/>
          <p:nvPr/>
        </p:nvSpPr>
        <p:spPr>
          <a:xfrm>
            <a:off x="6862488" y="3406678"/>
            <a:ext cx="11425512" cy="715645"/>
          </a:xfrm>
          <a:prstGeom prst="rect">
            <a:avLst/>
          </a:prstGeom>
        </p:spPr>
        <p:txBody>
          <a:bodyPr lIns="0" tIns="0" rIns="0" bIns="0" rtlCol="0" anchor="t">
            <a:spAutoFit/>
          </a:bodyPr>
          <a:lstStyle/>
          <a:p>
            <a:pPr algn="ctr">
              <a:lnSpc>
                <a:spcPts val="5880"/>
              </a:lnSpc>
            </a:pPr>
            <a:r>
              <a:rPr lang="en-US" sz="4200">
                <a:solidFill>
                  <a:srgbClr val="1C4F59"/>
                </a:solidFill>
                <a:latin typeface="Atma Medium Bold"/>
              </a:rPr>
              <a:t>Secretaría de Educación Pública </a:t>
            </a:r>
          </a:p>
        </p:txBody>
      </p:sp>
      <p:pic>
        <p:nvPicPr>
          <p:cNvPr id="6" name="Picture 6"/>
          <p:cNvPicPr>
            <a:picLocks noChangeAspect="1"/>
          </p:cNvPicPr>
          <p:nvPr/>
        </p:nvPicPr>
        <p:blipFill>
          <a:blip r:embed="rId2"/>
          <a:srcRect/>
          <a:stretch>
            <a:fillRect/>
          </a:stretch>
        </p:blipFill>
        <p:spPr>
          <a:xfrm rot="-3028116">
            <a:off x="12015121" y="4351079"/>
            <a:ext cx="6613297" cy="9255251"/>
          </a:xfrm>
          <a:prstGeom prst="rect">
            <a:avLst/>
          </a:prstGeom>
        </p:spPr>
      </p:pic>
      <p:pic>
        <p:nvPicPr>
          <p:cNvPr id="7" name="Picture 7"/>
          <p:cNvPicPr>
            <a:picLocks noChangeAspect="1"/>
          </p:cNvPicPr>
          <p:nvPr/>
        </p:nvPicPr>
        <p:blipFill>
          <a:blip r:embed="rId3"/>
          <a:srcRect/>
          <a:stretch>
            <a:fillRect/>
          </a:stretch>
        </p:blipFill>
        <p:spPr>
          <a:xfrm rot="-713586">
            <a:off x="1336097" y="910117"/>
            <a:ext cx="6259890" cy="8466766"/>
          </a:xfrm>
          <a:prstGeom prst="rect">
            <a:avLst/>
          </a:prstGeom>
        </p:spPr>
      </p:pic>
      <p:pic>
        <p:nvPicPr>
          <p:cNvPr id="8" name="Picture 8"/>
          <p:cNvPicPr>
            <a:picLocks noChangeAspect="1"/>
          </p:cNvPicPr>
          <p:nvPr/>
        </p:nvPicPr>
        <p:blipFill>
          <a:blip r:embed="rId4"/>
          <a:srcRect/>
          <a:stretch>
            <a:fillRect/>
          </a:stretch>
        </p:blipFill>
        <p:spPr>
          <a:xfrm rot="4308366">
            <a:off x="15660872" y="-955339"/>
            <a:ext cx="3196855" cy="302829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EF9D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505" r="7352" b="7505"/>
          <a:stretch>
            <a:fillRect/>
          </a:stretch>
        </p:blipFill>
        <p:spPr>
          <a:xfrm>
            <a:off x="9144000" y="3334047"/>
            <a:ext cx="4360716" cy="5254773"/>
          </a:xfrm>
          <a:prstGeom prst="rect">
            <a:avLst/>
          </a:prstGeom>
        </p:spPr>
      </p:pic>
      <p:pic>
        <p:nvPicPr>
          <p:cNvPr id="3" name="Picture 3"/>
          <p:cNvPicPr>
            <a:picLocks noChangeAspect="1"/>
          </p:cNvPicPr>
          <p:nvPr/>
        </p:nvPicPr>
        <p:blipFill>
          <a:blip r:embed="rId3"/>
          <a:srcRect/>
          <a:stretch>
            <a:fillRect/>
          </a:stretch>
        </p:blipFill>
        <p:spPr>
          <a:xfrm>
            <a:off x="4688885" y="3334047"/>
            <a:ext cx="4256366" cy="5254773"/>
          </a:xfrm>
          <a:prstGeom prst="rect">
            <a:avLst/>
          </a:prstGeom>
        </p:spPr>
      </p:pic>
      <p:pic>
        <p:nvPicPr>
          <p:cNvPr id="4" name="Picture 4"/>
          <p:cNvPicPr>
            <a:picLocks noChangeAspect="1"/>
          </p:cNvPicPr>
          <p:nvPr/>
        </p:nvPicPr>
        <p:blipFill>
          <a:blip r:embed="rId4"/>
          <a:srcRect/>
          <a:stretch>
            <a:fillRect/>
          </a:stretch>
        </p:blipFill>
        <p:spPr>
          <a:xfrm>
            <a:off x="465361" y="3334047"/>
            <a:ext cx="4223524" cy="5254773"/>
          </a:xfrm>
          <a:prstGeom prst="rect">
            <a:avLst/>
          </a:prstGeom>
        </p:spPr>
      </p:pic>
      <p:pic>
        <p:nvPicPr>
          <p:cNvPr id="5" name="Picture 5"/>
          <p:cNvPicPr>
            <a:picLocks noChangeAspect="1"/>
          </p:cNvPicPr>
          <p:nvPr/>
        </p:nvPicPr>
        <p:blipFill>
          <a:blip r:embed="rId5"/>
          <a:srcRect r="1473"/>
          <a:stretch>
            <a:fillRect/>
          </a:stretch>
        </p:blipFill>
        <p:spPr>
          <a:xfrm>
            <a:off x="13640989" y="3334047"/>
            <a:ext cx="4206585" cy="5254773"/>
          </a:xfrm>
          <a:prstGeom prst="rect">
            <a:avLst/>
          </a:prstGeom>
        </p:spPr>
      </p:pic>
      <p:sp>
        <p:nvSpPr>
          <p:cNvPr id="6" name="TextBox 6"/>
          <p:cNvSpPr txBox="1"/>
          <p:nvPr/>
        </p:nvSpPr>
        <p:spPr>
          <a:xfrm>
            <a:off x="3494584" y="436125"/>
            <a:ext cx="11510132" cy="2259382"/>
          </a:xfrm>
          <a:prstGeom prst="rect">
            <a:avLst/>
          </a:prstGeom>
        </p:spPr>
        <p:txBody>
          <a:bodyPr lIns="0" tIns="0" rIns="0" bIns="0" rtlCol="0" anchor="t">
            <a:spAutoFit/>
          </a:bodyPr>
          <a:lstStyle/>
          <a:p>
            <a:pPr algn="ctr">
              <a:lnSpc>
                <a:spcPts val="9043"/>
              </a:lnSpc>
            </a:pPr>
            <a:r>
              <a:rPr lang="en-US" sz="6459">
                <a:solidFill>
                  <a:srgbClr val="000000"/>
                </a:solidFill>
                <a:latin typeface="Yeseva One"/>
              </a:rPr>
              <a:t>Ejemplos de ejercicios de la unidad V </a:t>
            </a:r>
          </a:p>
        </p:txBody>
      </p:sp>
      <p:pic>
        <p:nvPicPr>
          <p:cNvPr id="7" name="Picture 7"/>
          <p:cNvPicPr>
            <a:picLocks noChangeAspect="1"/>
          </p:cNvPicPr>
          <p:nvPr/>
        </p:nvPicPr>
        <p:blipFill>
          <a:blip r:embed="rId6"/>
          <a:srcRect/>
          <a:stretch>
            <a:fillRect/>
          </a:stretch>
        </p:blipFill>
        <p:spPr>
          <a:xfrm rot="4803120">
            <a:off x="-403662" y="-770101"/>
            <a:ext cx="2612273" cy="4805184"/>
          </a:xfrm>
          <a:prstGeom prst="rect">
            <a:avLst/>
          </a:prstGeom>
        </p:spPr>
      </p:pic>
      <p:pic>
        <p:nvPicPr>
          <p:cNvPr id="8" name="Picture 8"/>
          <p:cNvPicPr>
            <a:picLocks noChangeAspect="1"/>
          </p:cNvPicPr>
          <p:nvPr/>
        </p:nvPicPr>
        <p:blipFill>
          <a:blip r:embed="rId7"/>
          <a:srcRect/>
          <a:stretch>
            <a:fillRect/>
          </a:stretch>
        </p:blipFill>
        <p:spPr>
          <a:xfrm rot="1662303">
            <a:off x="15891284" y="-285748"/>
            <a:ext cx="3330238" cy="2627860"/>
          </a:xfrm>
          <a:prstGeom prst="rect">
            <a:avLst/>
          </a:prstGeom>
        </p:spPr>
      </p:pic>
      <p:pic>
        <p:nvPicPr>
          <p:cNvPr id="9" name="Picture 9"/>
          <p:cNvPicPr>
            <a:picLocks noChangeAspect="1"/>
          </p:cNvPicPr>
          <p:nvPr/>
        </p:nvPicPr>
        <p:blipFill>
          <a:blip r:embed="rId8"/>
          <a:srcRect/>
          <a:stretch>
            <a:fillRect/>
          </a:stretch>
        </p:blipFill>
        <p:spPr>
          <a:xfrm rot="761610">
            <a:off x="2577123" y="8767723"/>
            <a:ext cx="1834921" cy="1519277"/>
          </a:xfrm>
          <a:prstGeom prst="rect">
            <a:avLst/>
          </a:prstGeom>
        </p:spPr>
      </p:pic>
      <p:pic>
        <p:nvPicPr>
          <p:cNvPr id="10" name="Picture 10"/>
          <p:cNvPicPr>
            <a:picLocks noChangeAspect="1"/>
          </p:cNvPicPr>
          <p:nvPr/>
        </p:nvPicPr>
        <p:blipFill>
          <a:blip r:embed="rId8"/>
          <a:srcRect/>
          <a:stretch>
            <a:fillRect/>
          </a:stretch>
        </p:blipFill>
        <p:spPr>
          <a:xfrm rot="730710">
            <a:off x="8573513" y="8743995"/>
            <a:ext cx="1656623" cy="1371649"/>
          </a:xfrm>
          <a:prstGeom prst="rect">
            <a:avLst/>
          </a:prstGeom>
        </p:spPr>
      </p:pic>
      <p:pic>
        <p:nvPicPr>
          <p:cNvPr id="11" name="Picture 11"/>
          <p:cNvPicPr>
            <a:picLocks noChangeAspect="1"/>
          </p:cNvPicPr>
          <p:nvPr/>
        </p:nvPicPr>
        <p:blipFill>
          <a:blip r:embed="rId8"/>
          <a:srcRect/>
          <a:stretch>
            <a:fillRect/>
          </a:stretch>
        </p:blipFill>
        <p:spPr>
          <a:xfrm>
            <a:off x="14915970" y="8743995"/>
            <a:ext cx="1656623" cy="137164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8ACFD4"/>
        </a:solidFill>
        <a:effectLst/>
      </p:bgPr>
    </p:bg>
    <p:spTree>
      <p:nvGrpSpPr>
        <p:cNvPr id="1" name=""/>
        <p:cNvGrpSpPr/>
        <p:nvPr/>
      </p:nvGrpSpPr>
      <p:grpSpPr>
        <a:xfrm>
          <a:off x="0" y="0"/>
          <a:ext cx="0" cy="0"/>
          <a:chOff x="0" y="0"/>
          <a:chExt cx="0" cy="0"/>
        </a:xfrm>
      </p:grpSpPr>
      <p:grpSp>
        <p:nvGrpSpPr>
          <p:cNvPr id="2" name="Group 2"/>
          <p:cNvGrpSpPr/>
          <p:nvPr/>
        </p:nvGrpSpPr>
        <p:grpSpPr>
          <a:xfrm>
            <a:off x="1028700" y="2698419"/>
            <a:ext cx="16230600" cy="5801327"/>
            <a:chOff x="0" y="0"/>
            <a:chExt cx="8732589" cy="3121302"/>
          </a:xfrm>
        </p:grpSpPr>
        <p:sp>
          <p:nvSpPr>
            <p:cNvPr id="3" name="Freeform 3"/>
            <p:cNvSpPr/>
            <p:nvPr/>
          </p:nvSpPr>
          <p:spPr>
            <a:xfrm>
              <a:off x="0" y="0"/>
              <a:ext cx="8732589" cy="3121303"/>
            </a:xfrm>
            <a:custGeom>
              <a:avLst/>
              <a:gdLst/>
              <a:ahLst/>
              <a:cxnLst/>
              <a:rect l="l" t="t" r="r" b="b"/>
              <a:pathLst>
                <a:path w="8732589" h="3121303">
                  <a:moveTo>
                    <a:pt x="8608130" y="3121302"/>
                  </a:moveTo>
                  <a:lnTo>
                    <a:pt x="124460" y="3121302"/>
                  </a:lnTo>
                  <a:cubicBezTo>
                    <a:pt x="55880" y="3121302"/>
                    <a:pt x="0" y="3065422"/>
                    <a:pt x="0" y="2996842"/>
                  </a:cubicBezTo>
                  <a:lnTo>
                    <a:pt x="0" y="124460"/>
                  </a:lnTo>
                  <a:cubicBezTo>
                    <a:pt x="0" y="55880"/>
                    <a:pt x="55880" y="0"/>
                    <a:pt x="124460" y="0"/>
                  </a:cubicBezTo>
                  <a:lnTo>
                    <a:pt x="8608130" y="0"/>
                  </a:lnTo>
                  <a:cubicBezTo>
                    <a:pt x="8676710" y="0"/>
                    <a:pt x="8732589" y="55880"/>
                    <a:pt x="8732589" y="124460"/>
                  </a:cubicBezTo>
                  <a:lnTo>
                    <a:pt x="8732589" y="2996842"/>
                  </a:lnTo>
                  <a:cubicBezTo>
                    <a:pt x="8732589" y="3065422"/>
                    <a:pt x="8676710" y="3121303"/>
                    <a:pt x="8608130" y="3121303"/>
                  </a:cubicBezTo>
                  <a:close/>
                </a:path>
              </a:pathLst>
            </a:custGeom>
            <a:solidFill>
              <a:srgbClr val="FFFFFF"/>
            </a:solidFill>
          </p:spPr>
        </p:sp>
      </p:grpSp>
      <p:pic>
        <p:nvPicPr>
          <p:cNvPr id="4" name="Picture 4"/>
          <p:cNvPicPr>
            <a:picLocks noChangeAspect="1"/>
          </p:cNvPicPr>
          <p:nvPr/>
        </p:nvPicPr>
        <p:blipFill>
          <a:blip r:embed="rId2"/>
          <a:srcRect/>
          <a:stretch>
            <a:fillRect/>
          </a:stretch>
        </p:blipFill>
        <p:spPr>
          <a:xfrm>
            <a:off x="15838562" y="7100892"/>
            <a:ext cx="2083003" cy="2427228"/>
          </a:xfrm>
          <a:prstGeom prst="rect">
            <a:avLst/>
          </a:prstGeom>
        </p:spPr>
      </p:pic>
      <p:pic>
        <p:nvPicPr>
          <p:cNvPr id="5" name="Picture 5"/>
          <p:cNvPicPr>
            <a:picLocks noChangeAspect="1"/>
          </p:cNvPicPr>
          <p:nvPr/>
        </p:nvPicPr>
        <p:blipFill>
          <a:blip r:embed="rId3"/>
          <a:srcRect/>
          <a:stretch>
            <a:fillRect/>
          </a:stretch>
        </p:blipFill>
        <p:spPr>
          <a:xfrm rot="-1230361">
            <a:off x="223883" y="1869591"/>
            <a:ext cx="2453696" cy="1722048"/>
          </a:xfrm>
          <a:prstGeom prst="rect">
            <a:avLst/>
          </a:prstGeom>
        </p:spPr>
      </p:pic>
      <p:grpSp>
        <p:nvGrpSpPr>
          <p:cNvPr id="6" name="Group 6"/>
          <p:cNvGrpSpPr/>
          <p:nvPr/>
        </p:nvGrpSpPr>
        <p:grpSpPr>
          <a:xfrm>
            <a:off x="0" y="9466902"/>
            <a:ext cx="18288000" cy="820098"/>
            <a:chOff x="0" y="0"/>
            <a:chExt cx="6555032" cy="293951"/>
          </a:xfrm>
        </p:grpSpPr>
        <p:sp>
          <p:nvSpPr>
            <p:cNvPr id="7" name="Freeform 7"/>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1C4F59"/>
            </a:solidFill>
          </p:spPr>
        </p:sp>
      </p:grpSp>
      <p:sp>
        <p:nvSpPr>
          <p:cNvPr id="8" name="TextBox 8"/>
          <p:cNvSpPr txBox="1"/>
          <p:nvPr/>
        </p:nvSpPr>
        <p:spPr>
          <a:xfrm>
            <a:off x="1860150" y="3409920"/>
            <a:ext cx="15019913" cy="4311650"/>
          </a:xfrm>
          <a:prstGeom prst="rect">
            <a:avLst/>
          </a:prstGeom>
        </p:spPr>
        <p:txBody>
          <a:bodyPr lIns="0" tIns="0" rIns="0" bIns="0" rtlCol="0" anchor="t">
            <a:spAutoFit/>
          </a:bodyPr>
          <a:lstStyle/>
          <a:p>
            <a:pPr algn="ctr">
              <a:lnSpc>
                <a:spcPts val="4900"/>
              </a:lnSpc>
            </a:pPr>
            <a:r>
              <a:rPr lang="en-US" sz="3500">
                <a:solidFill>
                  <a:srgbClr val="000000"/>
                </a:solidFill>
                <a:latin typeface="Atma Medium"/>
              </a:rPr>
              <a:t>De acuerdo a lo analizado en las lecturas que nos sugiere este libro, las actividades que se presentan consideramos que pertenecen a la teoría del esquema por el simple hecho de que de alguna manera van de lo fácil a lo complejo respecto a los propósitos que se pretenden alcanzar. Esta teoría nos plantea que los alumnos forman palabras, las repiten, escriben y las identifican, lo cual podemos percibir en las actividades anteriores. La teoría del esquema tiene como propósito enfocarse en el desarrollo del vocabulario dinámico más que el estático.</a:t>
            </a:r>
          </a:p>
        </p:txBody>
      </p:sp>
      <p:pic>
        <p:nvPicPr>
          <p:cNvPr id="9" name="Picture 9"/>
          <p:cNvPicPr>
            <a:picLocks noChangeAspect="1"/>
          </p:cNvPicPr>
          <p:nvPr/>
        </p:nvPicPr>
        <p:blipFill>
          <a:blip r:embed="rId4"/>
          <a:srcRect/>
          <a:stretch>
            <a:fillRect/>
          </a:stretch>
        </p:blipFill>
        <p:spPr>
          <a:xfrm>
            <a:off x="12563947" y="1028700"/>
            <a:ext cx="3340777" cy="1937651"/>
          </a:xfrm>
          <a:prstGeom prst="rect">
            <a:avLst/>
          </a:prstGeom>
        </p:spPr>
      </p:pic>
      <p:sp>
        <p:nvSpPr>
          <p:cNvPr id="10" name="TextBox 10"/>
          <p:cNvSpPr txBox="1"/>
          <p:nvPr/>
        </p:nvSpPr>
        <p:spPr>
          <a:xfrm>
            <a:off x="2403156" y="902150"/>
            <a:ext cx="12070447" cy="1095375"/>
          </a:xfrm>
          <a:prstGeom prst="rect">
            <a:avLst/>
          </a:prstGeom>
        </p:spPr>
        <p:txBody>
          <a:bodyPr lIns="0" tIns="0" rIns="0" bIns="0" rtlCol="0" anchor="t">
            <a:spAutoFit/>
          </a:bodyPr>
          <a:lstStyle/>
          <a:p>
            <a:pPr algn="ctr">
              <a:lnSpc>
                <a:spcPts val="8640"/>
              </a:lnSpc>
            </a:pPr>
            <a:r>
              <a:rPr lang="en-US" sz="7200" dirty="0">
                <a:solidFill>
                  <a:srgbClr val="FEF4D6"/>
                </a:solidFill>
                <a:latin typeface="Magic Dreams" panose="02000600000000000000" pitchFamily="2" charset="0"/>
              </a:rPr>
              <a:t>ANÁLISIS GENERAL</a:t>
            </a:r>
          </a:p>
        </p:txBody>
      </p:sp>
      <p:pic>
        <p:nvPicPr>
          <p:cNvPr id="11" name="Picture 11"/>
          <p:cNvPicPr>
            <a:picLocks noChangeAspect="1"/>
          </p:cNvPicPr>
          <p:nvPr/>
        </p:nvPicPr>
        <p:blipFill>
          <a:blip r:embed="rId4"/>
          <a:srcRect/>
          <a:stretch>
            <a:fillRect/>
          </a:stretch>
        </p:blipFill>
        <p:spPr>
          <a:xfrm>
            <a:off x="1653893" y="7100892"/>
            <a:ext cx="3857728" cy="2237482"/>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6ACFF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4308366">
            <a:off x="-604814" y="-97792"/>
            <a:ext cx="3267029" cy="3094767"/>
          </a:xfrm>
          <a:prstGeom prst="rect">
            <a:avLst/>
          </a:prstGeom>
        </p:spPr>
      </p:pic>
      <p:pic>
        <p:nvPicPr>
          <p:cNvPr id="3" name="Picture 3"/>
          <p:cNvPicPr>
            <a:picLocks noChangeAspect="1"/>
          </p:cNvPicPr>
          <p:nvPr/>
        </p:nvPicPr>
        <p:blipFill>
          <a:blip r:embed="rId2"/>
          <a:srcRect/>
          <a:stretch>
            <a:fillRect/>
          </a:stretch>
        </p:blipFill>
        <p:spPr>
          <a:xfrm rot="-9172708">
            <a:off x="15394015" y="7159120"/>
            <a:ext cx="3267029" cy="3094767"/>
          </a:xfrm>
          <a:prstGeom prst="rect">
            <a:avLst/>
          </a:prstGeom>
        </p:spPr>
      </p:pic>
      <p:pic>
        <p:nvPicPr>
          <p:cNvPr id="4" name="Picture 4"/>
          <p:cNvPicPr>
            <a:picLocks noChangeAspect="1"/>
          </p:cNvPicPr>
          <p:nvPr/>
        </p:nvPicPr>
        <p:blipFill>
          <a:blip r:embed="rId3"/>
          <a:srcRect/>
          <a:stretch>
            <a:fillRect/>
          </a:stretch>
        </p:blipFill>
        <p:spPr>
          <a:xfrm>
            <a:off x="412986" y="7898874"/>
            <a:ext cx="4036038" cy="2186799"/>
          </a:xfrm>
          <a:prstGeom prst="rect">
            <a:avLst/>
          </a:prstGeom>
        </p:spPr>
      </p:pic>
      <p:grpSp>
        <p:nvGrpSpPr>
          <p:cNvPr id="5" name="Group 5"/>
          <p:cNvGrpSpPr/>
          <p:nvPr/>
        </p:nvGrpSpPr>
        <p:grpSpPr>
          <a:xfrm>
            <a:off x="1585546" y="1028700"/>
            <a:ext cx="15673754" cy="6870174"/>
            <a:chOff x="0" y="0"/>
            <a:chExt cx="8732589" cy="3827699"/>
          </a:xfrm>
        </p:grpSpPr>
        <p:sp>
          <p:nvSpPr>
            <p:cNvPr id="6" name="Freeform 6"/>
            <p:cNvSpPr/>
            <p:nvPr/>
          </p:nvSpPr>
          <p:spPr>
            <a:xfrm>
              <a:off x="0" y="0"/>
              <a:ext cx="8732589" cy="3827699"/>
            </a:xfrm>
            <a:custGeom>
              <a:avLst/>
              <a:gdLst/>
              <a:ahLst/>
              <a:cxnLst/>
              <a:rect l="l" t="t" r="r" b="b"/>
              <a:pathLst>
                <a:path w="8732589" h="3827699">
                  <a:moveTo>
                    <a:pt x="8608130" y="3827699"/>
                  </a:moveTo>
                  <a:lnTo>
                    <a:pt x="124460" y="3827699"/>
                  </a:lnTo>
                  <a:cubicBezTo>
                    <a:pt x="55880" y="3827699"/>
                    <a:pt x="0" y="3771819"/>
                    <a:pt x="0" y="3703239"/>
                  </a:cubicBezTo>
                  <a:lnTo>
                    <a:pt x="0" y="124460"/>
                  </a:lnTo>
                  <a:cubicBezTo>
                    <a:pt x="0" y="55880"/>
                    <a:pt x="55880" y="0"/>
                    <a:pt x="124460" y="0"/>
                  </a:cubicBezTo>
                  <a:lnTo>
                    <a:pt x="8608130" y="0"/>
                  </a:lnTo>
                  <a:cubicBezTo>
                    <a:pt x="8676710" y="0"/>
                    <a:pt x="8732589" y="55880"/>
                    <a:pt x="8732589" y="124460"/>
                  </a:cubicBezTo>
                  <a:lnTo>
                    <a:pt x="8732589" y="3703239"/>
                  </a:lnTo>
                  <a:cubicBezTo>
                    <a:pt x="8732589" y="3771819"/>
                    <a:pt x="8676710" y="3827699"/>
                    <a:pt x="8608130" y="3827699"/>
                  </a:cubicBezTo>
                  <a:close/>
                </a:path>
              </a:pathLst>
            </a:custGeom>
            <a:solidFill>
              <a:srgbClr val="FFFFFF"/>
            </a:solidFill>
          </p:spPr>
        </p:sp>
      </p:grpSp>
      <p:sp>
        <p:nvSpPr>
          <p:cNvPr id="7" name="TextBox 7"/>
          <p:cNvSpPr txBox="1"/>
          <p:nvPr/>
        </p:nvSpPr>
        <p:spPr>
          <a:xfrm>
            <a:off x="1817316" y="1449592"/>
            <a:ext cx="15210213" cy="6172200"/>
          </a:xfrm>
          <a:prstGeom prst="rect">
            <a:avLst/>
          </a:prstGeom>
        </p:spPr>
        <p:txBody>
          <a:bodyPr lIns="0" tIns="0" rIns="0" bIns="0" rtlCol="0" anchor="t">
            <a:spAutoFit/>
          </a:bodyPr>
          <a:lstStyle/>
          <a:p>
            <a:pPr algn="ctr">
              <a:lnSpc>
                <a:spcPts val="4079"/>
              </a:lnSpc>
              <a:spcBef>
                <a:spcPct val="0"/>
              </a:spcBef>
            </a:pPr>
            <a:r>
              <a:rPr lang="en-US" sz="3400">
                <a:solidFill>
                  <a:srgbClr val="000000"/>
                </a:solidFill>
                <a:latin typeface="Atma Medium"/>
              </a:rPr>
              <a:t>Además, en una investigación realizada por Emilia Ferreiro y Ana Teberosky, nos mencionan que los niños tienen su propia forma de interpretar cómo funcionan las letras y cómo ellos nos externan sus significados. También se plantea que la escritura de los niños no puede identificarse como un descifrado o decodificación ya que la escritura va más allá de un ejercicio de motricidad, es más bien una actividad conceptual de los niños, ya que de esta manera comienzan a establecer relaciones entre las letras y las sílabas, dando inicio al reconocimiento de los valores sonoros convencionales de las letras, conociendo así el principio de la escritura. Como sabemos ya, las palabras y la escritura, son una base muy importante para desarrollar el lenguaje y cuanto más posea el niño, podrá seleccionar de mejor manera sus esquemas, por ello, es necesario promover la toma de conciencia léxica y fonológica y el lenguaje escrito para relacionarse de mejor manera.</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FECE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6354926" y="5143500"/>
            <a:ext cx="1933074" cy="4114800"/>
          </a:xfrm>
          <a:prstGeom prst="rect">
            <a:avLst/>
          </a:prstGeom>
        </p:spPr>
      </p:pic>
      <p:pic>
        <p:nvPicPr>
          <p:cNvPr id="3" name="Picture 3"/>
          <p:cNvPicPr>
            <a:picLocks noChangeAspect="1"/>
          </p:cNvPicPr>
          <p:nvPr/>
        </p:nvPicPr>
        <p:blipFill>
          <a:blip r:embed="rId3"/>
          <a:srcRect/>
          <a:stretch>
            <a:fillRect/>
          </a:stretch>
        </p:blipFill>
        <p:spPr>
          <a:xfrm>
            <a:off x="-500162" y="-1027817"/>
            <a:ext cx="3526534" cy="3585201"/>
          </a:xfrm>
          <a:prstGeom prst="rect">
            <a:avLst/>
          </a:prstGeom>
        </p:spPr>
      </p:pic>
      <p:grpSp>
        <p:nvGrpSpPr>
          <p:cNvPr id="4" name="Group 4"/>
          <p:cNvGrpSpPr/>
          <p:nvPr/>
        </p:nvGrpSpPr>
        <p:grpSpPr>
          <a:xfrm>
            <a:off x="0" y="9466902"/>
            <a:ext cx="18288000" cy="820098"/>
            <a:chOff x="0" y="0"/>
            <a:chExt cx="6555032" cy="293951"/>
          </a:xfrm>
        </p:grpSpPr>
        <p:sp>
          <p:nvSpPr>
            <p:cNvPr id="5" name="Freeform 5"/>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1C4F59"/>
            </a:solidFill>
          </p:spPr>
        </p:sp>
      </p:grpSp>
      <p:grpSp>
        <p:nvGrpSpPr>
          <p:cNvPr id="6" name="Group 6"/>
          <p:cNvGrpSpPr/>
          <p:nvPr/>
        </p:nvGrpSpPr>
        <p:grpSpPr>
          <a:xfrm>
            <a:off x="1028700" y="1496275"/>
            <a:ext cx="15494421" cy="6008550"/>
            <a:chOff x="0" y="0"/>
            <a:chExt cx="4841214" cy="1877365"/>
          </a:xfrm>
        </p:grpSpPr>
        <p:sp>
          <p:nvSpPr>
            <p:cNvPr id="7" name="Freeform 7"/>
            <p:cNvSpPr/>
            <p:nvPr/>
          </p:nvSpPr>
          <p:spPr>
            <a:xfrm>
              <a:off x="0" y="0"/>
              <a:ext cx="4841215" cy="1877365"/>
            </a:xfrm>
            <a:custGeom>
              <a:avLst/>
              <a:gdLst/>
              <a:ahLst/>
              <a:cxnLst/>
              <a:rect l="l" t="t" r="r" b="b"/>
              <a:pathLst>
                <a:path w="4841215" h="1877365">
                  <a:moveTo>
                    <a:pt x="0" y="0"/>
                  </a:moveTo>
                  <a:lnTo>
                    <a:pt x="4841215" y="0"/>
                  </a:lnTo>
                  <a:lnTo>
                    <a:pt x="4841215" y="1877365"/>
                  </a:lnTo>
                  <a:lnTo>
                    <a:pt x="0" y="1877365"/>
                  </a:lnTo>
                  <a:close/>
                </a:path>
              </a:pathLst>
            </a:custGeom>
            <a:solidFill>
              <a:srgbClr val="FFFFFF"/>
            </a:solidFill>
          </p:spPr>
        </p:sp>
      </p:grpSp>
      <p:pic>
        <p:nvPicPr>
          <p:cNvPr id="8" name="Picture 8"/>
          <p:cNvPicPr>
            <a:picLocks noChangeAspect="1"/>
          </p:cNvPicPr>
          <p:nvPr/>
        </p:nvPicPr>
        <p:blipFill>
          <a:blip r:embed="rId4"/>
          <a:srcRect/>
          <a:stretch>
            <a:fillRect/>
          </a:stretch>
        </p:blipFill>
        <p:spPr>
          <a:xfrm rot="977776">
            <a:off x="15443450" y="-248330"/>
            <a:ext cx="2159342" cy="2554061"/>
          </a:xfrm>
          <a:prstGeom prst="rect">
            <a:avLst/>
          </a:prstGeom>
        </p:spPr>
      </p:pic>
      <p:sp>
        <p:nvSpPr>
          <p:cNvPr id="9" name="TextBox 9"/>
          <p:cNvSpPr txBox="1"/>
          <p:nvPr/>
        </p:nvSpPr>
        <p:spPr>
          <a:xfrm>
            <a:off x="1381478" y="1917550"/>
            <a:ext cx="14887200" cy="5334000"/>
          </a:xfrm>
          <a:prstGeom prst="rect">
            <a:avLst/>
          </a:prstGeom>
        </p:spPr>
        <p:txBody>
          <a:bodyPr lIns="0" tIns="0" rIns="0" bIns="0" rtlCol="0" anchor="t">
            <a:spAutoFit/>
          </a:bodyPr>
          <a:lstStyle/>
          <a:p>
            <a:pPr algn="ctr">
              <a:lnSpc>
                <a:spcPts val="4200"/>
              </a:lnSpc>
              <a:spcBef>
                <a:spcPct val="0"/>
              </a:spcBef>
            </a:pPr>
            <a:r>
              <a:rPr lang="en-US" sz="3500">
                <a:solidFill>
                  <a:srgbClr val="161413"/>
                </a:solidFill>
                <a:latin typeface="Atma Medium"/>
              </a:rPr>
              <a:t>Por otro lado, pudimos rescatar que en la etapa en la que se encuentra esta lectura es la alfabética porque en esta etapa los niños ya son capaces de escribir palabras enteras según su sonido, pero carecen de conocimientos ortográficos. Como se puede observar en las actividades, la finalidad de ellas es que los niños transcriban las palabras que están de muestra, así como también se pide que conforme vean los dibujos escriban las palabras correctas, posteriormente relacionar palabras que comiencen con la misma letra que otras, y así se va haciendo más complejo hasta llegar a formar textos cortos como cartas, notas, etc. Por lo general, los niños llegan a la etapa alfabética sobre los 6 años. A partir de entonces se inicia el proceso de perfeccionamiento, tanto caligráfico como ortográfico. </a:t>
            </a:r>
          </a:p>
        </p:txBody>
      </p:sp>
      <p:pic>
        <p:nvPicPr>
          <p:cNvPr id="10" name="Picture 10"/>
          <p:cNvPicPr>
            <a:picLocks noChangeAspect="1"/>
          </p:cNvPicPr>
          <p:nvPr/>
        </p:nvPicPr>
        <p:blipFill>
          <a:blip r:embed="rId5"/>
          <a:srcRect/>
          <a:stretch>
            <a:fillRect/>
          </a:stretch>
        </p:blipFill>
        <p:spPr>
          <a:xfrm>
            <a:off x="661157" y="6910168"/>
            <a:ext cx="2658488" cy="3376832"/>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93A4D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1196655">
            <a:off x="13487078" y="41218"/>
            <a:ext cx="4704215" cy="3113335"/>
          </a:xfrm>
          <a:prstGeom prst="rect">
            <a:avLst/>
          </a:prstGeom>
        </p:spPr>
      </p:pic>
      <p:grpSp>
        <p:nvGrpSpPr>
          <p:cNvPr id="3" name="Group 3"/>
          <p:cNvGrpSpPr/>
          <p:nvPr/>
        </p:nvGrpSpPr>
        <p:grpSpPr>
          <a:xfrm>
            <a:off x="0" y="9466902"/>
            <a:ext cx="18288000" cy="820098"/>
            <a:chOff x="0" y="0"/>
            <a:chExt cx="6555032" cy="293951"/>
          </a:xfrm>
        </p:grpSpPr>
        <p:sp>
          <p:nvSpPr>
            <p:cNvPr id="4" name="Freeform 4"/>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189F87"/>
            </a:solidFill>
          </p:spPr>
        </p:sp>
      </p:grpSp>
      <p:grpSp>
        <p:nvGrpSpPr>
          <p:cNvPr id="5" name="Group 5"/>
          <p:cNvGrpSpPr/>
          <p:nvPr/>
        </p:nvGrpSpPr>
        <p:grpSpPr>
          <a:xfrm>
            <a:off x="1028700" y="458236"/>
            <a:ext cx="7764810" cy="2418313"/>
            <a:chOff x="0" y="-9525"/>
            <a:chExt cx="10353080" cy="3224418"/>
          </a:xfrm>
        </p:grpSpPr>
        <p:sp>
          <p:nvSpPr>
            <p:cNvPr id="6" name="TextBox 6"/>
            <p:cNvSpPr txBox="1"/>
            <p:nvPr/>
          </p:nvSpPr>
          <p:spPr>
            <a:xfrm>
              <a:off x="0" y="-9525"/>
              <a:ext cx="10353080" cy="2583101"/>
            </a:xfrm>
            <a:prstGeom prst="rect">
              <a:avLst/>
            </a:prstGeom>
          </p:spPr>
          <p:txBody>
            <a:bodyPr lIns="0" tIns="0" rIns="0" bIns="0" rtlCol="0" anchor="t">
              <a:spAutoFit/>
            </a:bodyPr>
            <a:lstStyle/>
            <a:p>
              <a:pPr>
                <a:lnSpc>
                  <a:spcPts val="7679"/>
                </a:lnSpc>
              </a:pPr>
              <a:r>
                <a:rPr lang="en-US" sz="6399" dirty="0">
                  <a:solidFill>
                    <a:srgbClr val="FEF4D6"/>
                  </a:solidFill>
                  <a:latin typeface="Magic Dreams" panose="02000600000000000000" pitchFamily="2" charset="0"/>
                </a:rPr>
                <a:t>REFERENCIAS BIBLIOGRÁFICAS</a:t>
              </a:r>
            </a:p>
          </p:txBody>
        </p:sp>
        <p:sp>
          <p:nvSpPr>
            <p:cNvPr id="7" name="TextBox 7"/>
            <p:cNvSpPr txBox="1"/>
            <p:nvPr/>
          </p:nvSpPr>
          <p:spPr>
            <a:xfrm>
              <a:off x="0" y="2732787"/>
              <a:ext cx="10353080" cy="482106"/>
            </a:xfrm>
            <a:prstGeom prst="rect">
              <a:avLst/>
            </a:prstGeom>
          </p:spPr>
          <p:txBody>
            <a:bodyPr lIns="0" tIns="0" rIns="0" bIns="0" rtlCol="0" anchor="t">
              <a:spAutoFit/>
            </a:bodyPr>
            <a:lstStyle/>
            <a:p>
              <a:pPr>
                <a:lnSpc>
                  <a:spcPts val="3149"/>
                </a:lnSpc>
              </a:pPr>
              <a:endParaRPr/>
            </a:p>
          </p:txBody>
        </p:sp>
      </p:grpSp>
      <p:sp>
        <p:nvSpPr>
          <p:cNvPr id="8" name="TextBox 8"/>
          <p:cNvSpPr txBox="1"/>
          <p:nvPr/>
        </p:nvSpPr>
        <p:spPr>
          <a:xfrm>
            <a:off x="282952" y="2876550"/>
            <a:ext cx="16976348" cy="6350000"/>
          </a:xfrm>
          <a:prstGeom prst="rect">
            <a:avLst/>
          </a:prstGeom>
        </p:spPr>
        <p:txBody>
          <a:bodyPr lIns="0" tIns="0" rIns="0" bIns="0" rtlCol="0" anchor="t">
            <a:spAutoFit/>
          </a:bodyPr>
          <a:lstStyle/>
          <a:p>
            <a:pPr marL="906780" lvl="1" indent="-453390">
              <a:lnSpc>
                <a:spcPts val="5040"/>
              </a:lnSpc>
              <a:buFont typeface="Arial"/>
              <a:buChar char="•"/>
            </a:pPr>
            <a:r>
              <a:rPr lang="en-US" sz="4200">
                <a:solidFill>
                  <a:srgbClr val="000000"/>
                </a:solidFill>
                <a:latin typeface="Atma Medium"/>
              </a:rPr>
              <a:t>Gómez Palacio, M (1996). Español. Actividades Primer grado. México: Secretaría de Educación Pública</a:t>
            </a:r>
          </a:p>
          <a:p>
            <a:pPr marL="906780" lvl="1" indent="-453390">
              <a:lnSpc>
                <a:spcPts val="5040"/>
              </a:lnSpc>
              <a:buFont typeface="Arial"/>
              <a:buChar char="•"/>
            </a:pPr>
            <a:r>
              <a:rPr lang="en-US" sz="4200">
                <a:solidFill>
                  <a:srgbClr val="000000"/>
                </a:solidFill>
                <a:latin typeface="Atma Medium"/>
              </a:rPr>
              <a:t>Castedo, M. (2015). Clase 1: Teorías de la alfabetización. Seminario Teorías de la</a:t>
            </a:r>
            <a:r>
              <a:rPr lang="en-US" sz="4200">
                <a:solidFill>
                  <a:srgbClr val="000000"/>
                </a:solidFill>
                <a:latin typeface="Atma Medium Bold"/>
              </a:rPr>
              <a:t> </a:t>
            </a:r>
            <a:r>
              <a:rPr lang="en-US" sz="4200">
                <a:solidFill>
                  <a:srgbClr val="000000"/>
                </a:solidFill>
                <a:latin typeface="Atma Medium"/>
              </a:rPr>
              <a:t>alfabetización. Maestría en Escritura y Alfabetización. Facultad de Humanidades y Ciencias de la Educación de la Universidad Nacional de La Plata. Argentina.</a:t>
            </a:r>
          </a:p>
          <a:p>
            <a:pPr marL="906780" lvl="1" indent="-453390">
              <a:lnSpc>
                <a:spcPts val="5040"/>
              </a:lnSpc>
              <a:buFont typeface="Arial"/>
              <a:buChar char="•"/>
            </a:pPr>
            <a:r>
              <a:rPr lang="en-US" sz="4200">
                <a:solidFill>
                  <a:srgbClr val="000000"/>
                </a:solidFill>
                <a:latin typeface="Atma Medium"/>
              </a:rPr>
              <a:t>Braslavsky, B. (2004) El método: ¿Panacea, negación o pedagogía? Revista Lectura y Vida. Buenos Aires. Recuperado de</a:t>
            </a:r>
          </a:p>
          <a:p>
            <a:pPr marL="906780" lvl="1" indent="-453390">
              <a:lnSpc>
                <a:spcPts val="5040"/>
              </a:lnSpc>
              <a:buFont typeface="Arial"/>
              <a:buChar char="•"/>
            </a:pPr>
            <a:r>
              <a:rPr lang="en-US" sz="4200">
                <a:solidFill>
                  <a:srgbClr val="000000"/>
                </a:solidFill>
                <a:latin typeface="Atma Medium"/>
              </a:rPr>
              <a:t>http://www.lecturayvida.fahce.unlp.edu.ar/numeros/a6n4/06_04_Braslavsky.pdf</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ADECC"/>
        </a:solidFill>
        <a:effectLst/>
      </p:bgPr>
    </p:bg>
    <p:spTree>
      <p:nvGrpSpPr>
        <p:cNvPr id="1" name=""/>
        <p:cNvGrpSpPr/>
        <p:nvPr/>
      </p:nvGrpSpPr>
      <p:grpSpPr>
        <a:xfrm>
          <a:off x="0" y="0"/>
          <a:ext cx="0" cy="0"/>
          <a:chOff x="0" y="0"/>
          <a:chExt cx="0" cy="0"/>
        </a:xfrm>
      </p:grpSpPr>
      <p:sp>
        <p:nvSpPr>
          <p:cNvPr id="2" name="TextBox 2"/>
          <p:cNvSpPr txBox="1"/>
          <p:nvPr/>
        </p:nvSpPr>
        <p:spPr>
          <a:xfrm>
            <a:off x="4926273" y="171450"/>
            <a:ext cx="8435454" cy="1538288"/>
          </a:xfrm>
          <a:prstGeom prst="rect">
            <a:avLst/>
          </a:prstGeom>
        </p:spPr>
        <p:txBody>
          <a:bodyPr lIns="0" tIns="0" rIns="0" bIns="0" rtlCol="0" anchor="t">
            <a:spAutoFit/>
          </a:bodyPr>
          <a:lstStyle/>
          <a:p>
            <a:pPr algn="ctr">
              <a:lnSpc>
                <a:spcPts val="12599"/>
              </a:lnSpc>
            </a:pPr>
            <a:r>
              <a:rPr lang="en-US" sz="9000">
                <a:solidFill>
                  <a:srgbClr val="2898AA"/>
                </a:solidFill>
                <a:latin typeface="Yeseva One"/>
              </a:rPr>
              <a:t>INTEGRANTES </a:t>
            </a:r>
          </a:p>
        </p:txBody>
      </p:sp>
      <p:sp>
        <p:nvSpPr>
          <p:cNvPr id="3" name="TextBox 3"/>
          <p:cNvSpPr txBox="1"/>
          <p:nvPr/>
        </p:nvSpPr>
        <p:spPr>
          <a:xfrm>
            <a:off x="3695799" y="2139315"/>
            <a:ext cx="9431660" cy="5922645"/>
          </a:xfrm>
          <a:prstGeom prst="rect">
            <a:avLst/>
          </a:prstGeom>
        </p:spPr>
        <p:txBody>
          <a:bodyPr lIns="0" tIns="0" rIns="0" bIns="0" rtlCol="0" anchor="t">
            <a:spAutoFit/>
          </a:bodyPr>
          <a:lstStyle/>
          <a:p>
            <a:pPr marL="906780" lvl="1" indent="-453390">
              <a:lnSpc>
                <a:spcPts val="5880"/>
              </a:lnSpc>
              <a:buFont typeface="Arial"/>
              <a:buChar char="•"/>
            </a:pPr>
            <a:r>
              <a:rPr lang="en-US" sz="4200">
                <a:solidFill>
                  <a:srgbClr val="000000"/>
                </a:solidFill>
                <a:latin typeface="Belleza"/>
              </a:rPr>
              <a:t>Gonzalez Reyna Karyme </a:t>
            </a:r>
          </a:p>
          <a:p>
            <a:pPr marL="906780" lvl="1" indent="-453390">
              <a:lnSpc>
                <a:spcPts val="5880"/>
              </a:lnSpc>
              <a:buFont typeface="Arial"/>
              <a:buChar char="•"/>
            </a:pPr>
            <a:r>
              <a:rPr lang="en-US" sz="4200">
                <a:solidFill>
                  <a:srgbClr val="000000"/>
                </a:solidFill>
                <a:latin typeface="Belleza"/>
              </a:rPr>
              <a:t>Muñiz López Yared Idalia </a:t>
            </a:r>
          </a:p>
          <a:p>
            <a:pPr marL="906780" lvl="1" indent="-453390">
              <a:lnSpc>
                <a:spcPts val="5880"/>
              </a:lnSpc>
              <a:buFont typeface="Arial"/>
              <a:buChar char="•"/>
            </a:pPr>
            <a:r>
              <a:rPr lang="en-US" sz="4200">
                <a:solidFill>
                  <a:srgbClr val="000000"/>
                </a:solidFill>
                <a:latin typeface="Belleza"/>
              </a:rPr>
              <a:t>Quiroz Aguilar Karla Guadalupe </a:t>
            </a:r>
          </a:p>
          <a:p>
            <a:pPr marL="906780" lvl="1" indent="-453390">
              <a:lnSpc>
                <a:spcPts val="5880"/>
              </a:lnSpc>
              <a:buFont typeface="Arial"/>
              <a:buChar char="•"/>
            </a:pPr>
            <a:r>
              <a:rPr lang="en-US" sz="4200">
                <a:solidFill>
                  <a:srgbClr val="000000"/>
                </a:solidFill>
                <a:latin typeface="Belleza"/>
              </a:rPr>
              <a:t>Rocha Barrón Mónica Arisdeli </a:t>
            </a:r>
          </a:p>
          <a:p>
            <a:pPr marL="906780" lvl="1" indent="-453390">
              <a:lnSpc>
                <a:spcPts val="5880"/>
              </a:lnSpc>
              <a:buFont typeface="Arial"/>
              <a:buChar char="•"/>
            </a:pPr>
            <a:r>
              <a:rPr lang="en-US" sz="4200">
                <a:solidFill>
                  <a:srgbClr val="000000"/>
                </a:solidFill>
                <a:latin typeface="Belleza"/>
              </a:rPr>
              <a:t>Sánchez Martínez Mariana </a:t>
            </a:r>
          </a:p>
          <a:p>
            <a:pPr marL="906780" lvl="1" indent="-453390">
              <a:lnSpc>
                <a:spcPts val="5880"/>
              </a:lnSpc>
              <a:buFont typeface="Arial"/>
              <a:buChar char="•"/>
            </a:pPr>
            <a:r>
              <a:rPr lang="en-US" sz="4200">
                <a:solidFill>
                  <a:srgbClr val="000000"/>
                </a:solidFill>
                <a:latin typeface="Belleza"/>
              </a:rPr>
              <a:t>Snow-ball Saldaña Khalyl Itzel </a:t>
            </a:r>
          </a:p>
          <a:p>
            <a:pPr marL="906780" lvl="1" indent="-453390">
              <a:lnSpc>
                <a:spcPts val="5880"/>
              </a:lnSpc>
              <a:buFont typeface="Arial"/>
              <a:buChar char="•"/>
            </a:pPr>
            <a:r>
              <a:rPr lang="en-US" sz="4200">
                <a:solidFill>
                  <a:srgbClr val="000000"/>
                </a:solidFill>
                <a:latin typeface="Belleza"/>
              </a:rPr>
              <a:t>Tristán Meza Valeria Judith </a:t>
            </a:r>
          </a:p>
          <a:p>
            <a:pPr marL="906780" lvl="1" indent="-453390">
              <a:lnSpc>
                <a:spcPts val="5880"/>
              </a:lnSpc>
              <a:buFont typeface="Arial"/>
              <a:buChar char="•"/>
            </a:pPr>
            <a:r>
              <a:rPr lang="en-US" sz="4200">
                <a:solidFill>
                  <a:srgbClr val="000000"/>
                </a:solidFill>
                <a:latin typeface="Belleza"/>
              </a:rPr>
              <a:t>Vázquez Vázquez Perla Esmeralda </a:t>
            </a:r>
          </a:p>
        </p:txBody>
      </p:sp>
      <p:grpSp>
        <p:nvGrpSpPr>
          <p:cNvPr id="4" name="Group 4"/>
          <p:cNvGrpSpPr/>
          <p:nvPr/>
        </p:nvGrpSpPr>
        <p:grpSpPr>
          <a:xfrm>
            <a:off x="0" y="9466902"/>
            <a:ext cx="18288000" cy="820098"/>
            <a:chOff x="0" y="0"/>
            <a:chExt cx="6555032" cy="293951"/>
          </a:xfrm>
        </p:grpSpPr>
        <p:sp>
          <p:nvSpPr>
            <p:cNvPr id="5" name="Freeform 5"/>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92A4D7"/>
            </a:solidFill>
          </p:spPr>
        </p:sp>
      </p:grpSp>
      <p:pic>
        <p:nvPicPr>
          <p:cNvPr id="6" name="Picture 6"/>
          <p:cNvPicPr>
            <a:picLocks noChangeAspect="1"/>
          </p:cNvPicPr>
          <p:nvPr/>
        </p:nvPicPr>
        <p:blipFill>
          <a:blip r:embed="rId2"/>
          <a:srcRect/>
          <a:stretch>
            <a:fillRect/>
          </a:stretch>
        </p:blipFill>
        <p:spPr>
          <a:xfrm rot="3032287">
            <a:off x="293905" y="8198188"/>
            <a:ext cx="1469590" cy="857706"/>
          </a:xfrm>
          <a:prstGeom prst="rect">
            <a:avLst/>
          </a:prstGeom>
        </p:spPr>
      </p:pic>
      <p:pic>
        <p:nvPicPr>
          <p:cNvPr id="7" name="Picture 7"/>
          <p:cNvPicPr>
            <a:picLocks noChangeAspect="1"/>
          </p:cNvPicPr>
          <p:nvPr/>
        </p:nvPicPr>
        <p:blipFill>
          <a:blip r:embed="rId3"/>
          <a:srcRect/>
          <a:stretch>
            <a:fillRect/>
          </a:stretch>
        </p:blipFill>
        <p:spPr>
          <a:xfrm rot="-1591916">
            <a:off x="14779048" y="5455634"/>
            <a:ext cx="4083753" cy="6953759"/>
          </a:xfrm>
          <a:prstGeom prst="rect">
            <a:avLst/>
          </a:prstGeom>
        </p:spPr>
      </p:pic>
      <p:pic>
        <p:nvPicPr>
          <p:cNvPr id="8" name="Picture 8"/>
          <p:cNvPicPr>
            <a:picLocks noChangeAspect="1"/>
          </p:cNvPicPr>
          <p:nvPr/>
        </p:nvPicPr>
        <p:blipFill>
          <a:blip r:embed="rId4"/>
          <a:srcRect/>
          <a:stretch>
            <a:fillRect/>
          </a:stretch>
        </p:blipFill>
        <p:spPr>
          <a:xfrm rot="4308366">
            <a:off x="-604814" y="-1003767"/>
            <a:ext cx="3267029" cy="3094767"/>
          </a:xfrm>
          <a:prstGeom prst="rect">
            <a:avLst/>
          </a:prstGeom>
        </p:spPr>
      </p:pic>
      <p:pic>
        <p:nvPicPr>
          <p:cNvPr id="9" name="Picture 9"/>
          <p:cNvPicPr>
            <a:picLocks noChangeAspect="1"/>
          </p:cNvPicPr>
          <p:nvPr/>
        </p:nvPicPr>
        <p:blipFill>
          <a:blip r:embed="rId5"/>
          <a:srcRect/>
          <a:stretch>
            <a:fillRect/>
          </a:stretch>
        </p:blipFill>
        <p:spPr>
          <a:xfrm rot="1662303">
            <a:off x="15722210" y="-107584"/>
            <a:ext cx="4618185" cy="3644168"/>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6A5A5"/>
        </a:solidFill>
        <a:effectLst/>
      </p:bgPr>
    </p:bg>
    <p:spTree>
      <p:nvGrpSpPr>
        <p:cNvPr id="1" name=""/>
        <p:cNvGrpSpPr/>
        <p:nvPr/>
      </p:nvGrpSpPr>
      <p:grpSpPr>
        <a:xfrm>
          <a:off x="0" y="0"/>
          <a:ext cx="0" cy="0"/>
          <a:chOff x="0" y="0"/>
          <a:chExt cx="0" cy="0"/>
        </a:xfrm>
      </p:grpSpPr>
      <p:grpSp>
        <p:nvGrpSpPr>
          <p:cNvPr id="2" name="Group 2"/>
          <p:cNvGrpSpPr/>
          <p:nvPr/>
        </p:nvGrpSpPr>
        <p:grpSpPr>
          <a:xfrm>
            <a:off x="3888192" y="1095640"/>
            <a:ext cx="11592792" cy="3712272"/>
            <a:chOff x="0" y="85725"/>
            <a:chExt cx="15457056" cy="4949695"/>
          </a:xfrm>
        </p:grpSpPr>
        <p:sp>
          <p:nvSpPr>
            <p:cNvPr id="3" name="TextBox 3"/>
            <p:cNvSpPr txBox="1"/>
            <p:nvPr/>
          </p:nvSpPr>
          <p:spPr>
            <a:xfrm>
              <a:off x="0" y="85725"/>
              <a:ext cx="15457056" cy="3404009"/>
            </a:xfrm>
            <a:prstGeom prst="rect">
              <a:avLst/>
            </a:prstGeom>
          </p:spPr>
          <p:txBody>
            <a:bodyPr lIns="0" tIns="0" rIns="0" bIns="0" rtlCol="0" anchor="t">
              <a:spAutoFit/>
            </a:bodyPr>
            <a:lstStyle/>
            <a:p>
              <a:pPr algn="ctr">
                <a:lnSpc>
                  <a:spcPts val="9680"/>
                </a:lnSpc>
              </a:pPr>
              <a:r>
                <a:rPr lang="en-US" sz="11500" dirty="0">
                  <a:solidFill>
                    <a:srgbClr val="FEF4D6"/>
                  </a:solidFill>
                  <a:latin typeface="Magic Dreams" panose="02000600000000000000" pitchFamily="2" charset="0"/>
                </a:rPr>
                <a:t>¡</a:t>
              </a:r>
              <a:r>
                <a:rPr lang="en-US" sz="11500" dirty="0" smtClean="0">
                  <a:solidFill>
                    <a:srgbClr val="FEF4D6"/>
                  </a:solidFill>
                  <a:latin typeface="Magic Dreams" panose="02000600000000000000" pitchFamily="2" charset="0"/>
                </a:rPr>
                <a:t>GRACIAS </a:t>
              </a:r>
              <a:r>
                <a:rPr lang="en-US" sz="11500" dirty="0">
                  <a:solidFill>
                    <a:srgbClr val="FEF4D6"/>
                  </a:solidFill>
                  <a:latin typeface="Magic Dreams" panose="02000600000000000000" pitchFamily="2" charset="0"/>
                </a:rPr>
                <a:t>POR </a:t>
              </a:r>
              <a:r>
                <a:rPr lang="en-US" sz="11500" dirty="0" smtClean="0">
                  <a:solidFill>
                    <a:srgbClr val="FEF4D6"/>
                  </a:solidFill>
                  <a:latin typeface="Magic Dreams" panose="02000600000000000000" pitchFamily="2" charset="0"/>
                </a:rPr>
                <a:t>SU ATENCIÓN!</a:t>
              </a:r>
              <a:endParaRPr lang="en-US" sz="11500" dirty="0">
                <a:solidFill>
                  <a:srgbClr val="FEF4D6"/>
                </a:solidFill>
                <a:latin typeface="Magic Dreams" panose="02000600000000000000" pitchFamily="2" charset="0"/>
              </a:endParaRPr>
            </a:p>
          </p:txBody>
        </p:sp>
        <p:sp>
          <p:nvSpPr>
            <p:cNvPr id="4" name="TextBox 4"/>
            <p:cNvSpPr txBox="1"/>
            <p:nvPr/>
          </p:nvSpPr>
          <p:spPr>
            <a:xfrm>
              <a:off x="0" y="4112091"/>
              <a:ext cx="15457056" cy="923329"/>
            </a:xfrm>
            <a:prstGeom prst="rect">
              <a:avLst/>
            </a:prstGeom>
          </p:spPr>
          <p:txBody>
            <a:bodyPr lIns="0" tIns="0" rIns="0" bIns="0" rtlCol="0" anchor="t">
              <a:spAutoFit/>
            </a:bodyPr>
            <a:lstStyle/>
            <a:p>
              <a:pPr marL="0" lvl="1" indent="0" algn="ctr">
                <a:lnSpc>
                  <a:spcPts val="5400"/>
                </a:lnSpc>
                <a:spcBef>
                  <a:spcPct val="0"/>
                </a:spcBef>
              </a:pPr>
              <a:r>
                <a:rPr lang="en-US" sz="4800" dirty="0">
                  <a:solidFill>
                    <a:srgbClr val="FFFFFF"/>
                  </a:solidFill>
                  <a:latin typeface="Aubrey" panose="00000400000000000000" pitchFamily="2" charset="0"/>
                </a:rPr>
                <a:t>De parte del </a:t>
              </a:r>
              <a:r>
                <a:rPr lang="en-US" sz="4800" dirty="0" err="1">
                  <a:solidFill>
                    <a:srgbClr val="FFFFFF"/>
                  </a:solidFill>
                  <a:latin typeface="Aubrey" panose="00000400000000000000" pitchFamily="2" charset="0"/>
                </a:rPr>
                <a:t>segundo</a:t>
              </a:r>
              <a:r>
                <a:rPr lang="en-US" sz="4800" dirty="0">
                  <a:solidFill>
                    <a:srgbClr val="FFFFFF"/>
                  </a:solidFill>
                  <a:latin typeface="Aubrey" panose="00000400000000000000" pitchFamily="2" charset="0"/>
                </a:rPr>
                <a:t> </a:t>
              </a:r>
              <a:r>
                <a:rPr lang="en-US" sz="4800" dirty="0" err="1">
                  <a:solidFill>
                    <a:srgbClr val="FFFFFF"/>
                  </a:solidFill>
                  <a:latin typeface="Aubrey" panose="00000400000000000000" pitchFamily="2" charset="0"/>
                </a:rPr>
                <a:t>equipo</a:t>
              </a:r>
              <a:r>
                <a:rPr lang="en-US" sz="4800" dirty="0">
                  <a:solidFill>
                    <a:srgbClr val="FFFFFF"/>
                  </a:solidFill>
                  <a:latin typeface="Aubrey" panose="00000400000000000000" pitchFamily="2" charset="0"/>
                </a:rPr>
                <a:t>.</a:t>
              </a:r>
            </a:p>
          </p:txBody>
        </p:sp>
      </p:grpSp>
      <p:pic>
        <p:nvPicPr>
          <p:cNvPr id="5" name="Picture 5"/>
          <p:cNvPicPr>
            <a:picLocks noChangeAspect="1"/>
          </p:cNvPicPr>
          <p:nvPr/>
        </p:nvPicPr>
        <p:blipFill>
          <a:blip r:embed="rId2"/>
          <a:srcRect/>
          <a:stretch>
            <a:fillRect/>
          </a:stretch>
        </p:blipFill>
        <p:spPr>
          <a:xfrm rot="4308366">
            <a:off x="-527856" y="-204094"/>
            <a:ext cx="3992543" cy="3782028"/>
          </a:xfrm>
          <a:prstGeom prst="rect">
            <a:avLst/>
          </a:prstGeom>
        </p:spPr>
      </p:pic>
      <p:pic>
        <p:nvPicPr>
          <p:cNvPr id="6" name="Picture 6"/>
          <p:cNvPicPr>
            <a:picLocks noChangeAspect="1"/>
          </p:cNvPicPr>
          <p:nvPr/>
        </p:nvPicPr>
        <p:blipFill>
          <a:blip r:embed="rId2"/>
          <a:srcRect/>
          <a:stretch>
            <a:fillRect/>
          </a:stretch>
        </p:blipFill>
        <p:spPr>
          <a:xfrm rot="-9172708">
            <a:off x="15472789" y="5156224"/>
            <a:ext cx="4203181" cy="3981558"/>
          </a:xfrm>
          <a:prstGeom prst="rect">
            <a:avLst/>
          </a:prstGeom>
        </p:spPr>
      </p:pic>
      <p:grpSp>
        <p:nvGrpSpPr>
          <p:cNvPr id="7" name="Group 7"/>
          <p:cNvGrpSpPr/>
          <p:nvPr/>
        </p:nvGrpSpPr>
        <p:grpSpPr>
          <a:xfrm>
            <a:off x="0" y="9466902"/>
            <a:ext cx="18288000" cy="820098"/>
            <a:chOff x="0" y="0"/>
            <a:chExt cx="6555032" cy="293951"/>
          </a:xfrm>
        </p:grpSpPr>
        <p:sp>
          <p:nvSpPr>
            <p:cNvPr id="8" name="Freeform 8"/>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1C4F59"/>
            </a:solidFill>
          </p:spPr>
        </p:sp>
      </p:grpSp>
      <p:pic>
        <p:nvPicPr>
          <p:cNvPr id="9" name="Picture 9"/>
          <p:cNvPicPr>
            <a:picLocks noChangeAspect="1"/>
          </p:cNvPicPr>
          <p:nvPr/>
        </p:nvPicPr>
        <p:blipFill>
          <a:blip r:embed="rId3"/>
          <a:srcRect/>
          <a:stretch>
            <a:fillRect/>
          </a:stretch>
        </p:blipFill>
        <p:spPr>
          <a:xfrm>
            <a:off x="5687917" y="7514551"/>
            <a:ext cx="1985355" cy="2188267"/>
          </a:xfrm>
          <a:prstGeom prst="rect">
            <a:avLst/>
          </a:prstGeom>
        </p:spPr>
      </p:pic>
      <p:pic>
        <p:nvPicPr>
          <p:cNvPr id="10" name="Picture 10"/>
          <p:cNvPicPr>
            <a:picLocks noChangeAspect="1"/>
          </p:cNvPicPr>
          <p:nvPr/>
        </p:nvPicPr>
        <p:blipFill>
          <a:blip r:embed="rId4"/>
          <a:srcRect/>
          <a:stretch>
            <a:fillRect/>
          </a:stretch>
        </p:blipFill>
        <p:spPr>
          <a:xfrm>
            <a:off x="7673272" y="5457151"/>
            <a:ext cx="4463787" cy="41148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ACFD4"/>
        </a:solidFill>
        <a:effectLst/>
      </p:bgPr>
    </p:bg>
    <p:spTree>
      <p:nvGrpSpPr>
        <p:cNvPr id="1" name=""/>
        <p:cNvGrpSpPr/>
        <p:nvPr/>
      </p:nvGrpSpPr>
      <p:grpSpPr>
        <a:xfrm>
          <a:off x="0" y="0"/>
          <a:ext cx="0" cy="0"/>
          <a:chOff x="0" y="0"/>
          <a:chExt cx="0" cy="0"/>
        </a:xfrm>
      </p:grpSpPr>
      <p:sp>
        <p:nvSpPr>
          <p:cNvPr id="2" name="TextBox 2"/>
          <p:cNvSpPr txBox="1"/>
          <p:nvPr/>
        </p:nvSpPr>
        <p:spPr>
          <a:xfrm>
            <a:off x="2699202" y="1028700"/>
            <a:ext cx="12889597" cy="1095375"/>
          </a:xfrm>
          <a:prstGeom prst="rect">
            <a:avLst/>
          </a:prstGeom>
        </p:spPr>
        <p:txBody>
          <a:bodyPr lIns="0" tIns="0" rIns="0" bIns="0" rtlCol="0" anchor="t">
            <a:spAutoFit/>
          </a:bodyPr>
          <a:lstStyle/>
          <a:p>
            <a:pPr algn="ctr">
              <a:lnSpc>
                <a:spcPts val="8640"/>
              </a:lnSpc>
            </a:pPr>
            <a:r>
              <a:rPr lang="en-US" sz="7200" dirty="0" err="1">
                <a:solidFill>
                  <a:srgbClr val="FEF4D6"/>
                </a:solidFill>
                <a:latin typeface="Magic Dreams" panose="02000600000000000000" pitchFamily="2" charset="0"/>
              </a:rPr>
              <a:t>Propósito</a:t>
            </a:r>
            <a:r>
              <a:rPr lang="en-US" sz="7200" dirty="0">
                <a:solidFill>
                  <a:srgbClr val="FEF4D6"/>
                </a:solidFill>
                <a:latin typeface="Magic Dreams" panose="02000600000000000000" pitchFamily="2" charset="0"/>
              </a:rPr>
              <a:t> del </a:t>
            </a:r>
            <a:r>
              <a:rPr lang="en-US" sz="7200" dirty="0" err="1">
                <a:solidFill>
                  <a:srgbClr val="FEF4D6"/>
                </a:solidFill>
                <a:latin typeface="Magic Dreams" panose="02000600000000000000" pitchFamily="2" charset="0"/>
              </a:rPr>
              <a:t>libro</a:t>
            </a:r>
            <a:endParaRPr lang="en-US" sz="7200" dirty="0">
              <a:solidFill>
                <a:srgbClr val="FEF4D6"/>
              </a:solidFill>
              <a:latin typeface="Magic Dreams" panose="02000600000000000000" pitchFamily="2" charset="0"/>
            </a:endParaRPr>
          </a:p>
        </p:txBody>
      </p:sp>
      <p:grpSp>
        <p:nvGrpSpPr>
          <p:cNvPr id="3" name="Group 3"/>
          <p:cNvGrpSpPr/>
          <p:nvPr/>
        </p:nvGrpSpPr>
        <p:grpSpPr>
          <a:xfrm>
            <a:off x="0" y="9466902"/>
            <a:ext cx="18288000" cy="820098"/>
            <a:chOff x="0" y="0"/>
            <a:chExt cx="6555032" cy="293951"/>
          </a:xfrm>
        </p:grpSpPr>
        <p:sp>
          <p:nvSpPr>
            <p:cNvPr id="4" name="Freeform 4"/>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1C4F59"/>
            </a:solidFill>
          </p:spPr>
        </p:sp>
      </p:grpSp>
      <p:grpSp>
        <p:nvGrpSpPr>
          <p:cNvPr id="5" name="Group 5"/>
          <p:cNvGrpSpPr/>
          <p:nvPr/>
        </p:nvGrpSpPr>
        <p:grpSpPr>
          <a:xfrm>
            <a:off x="1028700" y="2899925"/>
            <a:ext cx="16230600" cy="5334602"/>
            <a:chOff x="0" y="0"/>
            <a:chExt cx="8732589" cy="2870189"/>
          </a:xfrm>
        </p:grpSpPr>
        <p:sp>
          <p:nvSpPr>
            <p:cNvPr id="6" name="Freeform 6"/>
            <p:cNvSpPr/>
            <p:nvPr/>
          </p:nvSpPr>
          <p:spPr>
            <a:xfrm>
              <a:off x="0" y="0"/>
              <a:ext cx="8732589" cy="2870189"/>
            </a:xfrm>
            <a:custGeom>
              <a:avLst/>
              <a:gdLst/>
              <a:ahLst/>
              <a:cxnLst/>
              <a:rect l="l" t="t" r="r" b="b"/>
              <a:pathLst>
                <a:path w="8732589" h="2870189">
                  <a:moveTo>
                    <a:pt x="8608130" y="2870189"/>
                  </a:moveTo>
                  <a:lnTo>
                    <a:pt x="124460" y="2870189"/>
                  </a:lnTo>
                  <a:cubicBezTo>
                    <a:pt x="55880" y="2870189"/>
                    <a:pt x="0" y="2814309"/>
                    <a:pt x="0" y="2745729"/>
                  </a:cubicBezTo>
                  <a:lnTo>
                    <a:pt x="0" y="124460"/>
                  </a:lnTo>
                  <a:cubicBezTo>
                    <a:pt x="0" y="55880"/>
                    <a:pt x="55880" y="0"/>
                    <a:pt x="124460" y="0"/>
                  </a:cubicBezTo>
                  <a:lnTo>
                    <a:pt x="8608130" y="0"/>
                  </a:lnTo>
                  <a:cubicBezTo>
                    <a:pt x="8676710" y="0"/>
                    <a:pt x="8732589" y="55880"/>
                    <a:pt x="8732589" y="124460"/>
                  </a:cubicBezTo>
                  <a:lnTo>
                    <a:pt x="8732589" y="2745729"/>
                  </a:lnTo>
                  <a:cubicBezTo>
                    <a:pt x="8732589" y="2814309"/>
                    <a:pt x="8676710" y="2870189"/>
                    <a:pt x="8608130" y="2870189"/>
                  </a:cubicBezTo>
                  <a:close/>
                </a:path>
              </a:pathLst>
            </a:custGeom>
            <a:solidFill>
              <a:srgbClr val="FFFFFF"/>
            </a:solidFill>
          </p:spPr>
        </p:sp>
      </p:grpSp>
      <p:sp>
        <p:nvSpPr>
          <p:cNvPr id="7" name="TextBox 7"/>
          <p:cNvSpPr txBox="1"/>
          <p:nvPr/>
        </p:nvSpPr>
        <p:spPr>
          <a:xfrm>
            <a:off x="2177714" y="3598409"/>
            <a:ext cx="13932572" cy="3832860"/>
          </a:xfrm>
          <a:prstGeom prst="rect">
            <a:avLst/>
          </a:prstGeom>
        </p:spPr>
        <p:txBody>
          <a:bodyPr lIns="0" tIns="0" rIns="0" bIns="0" rtlCol="0" anchor="t">
            <a:spAutoFit/>
          </a:bodyPr>
          <a:lstStyle/>
          <a:p>
            <a:pPr>
              <a:lnSpc>
                <a:spcPts val="5100"/>
              </a:lnSpc>
            </a:pPr>
            <a:r>
              <a:rPr lang="en-US" sz="3400">
                <a:solidFill>
                  <a:srgbClr val="1C4F59"/>
                </a:solidFill>
                <a:latin typeface="Atma Medium"/>
              </a:rPr>
              <a:t>El libro de actividades es el eje articulado de los nuevos materiales, donde se plantean ejercicios y juegos para los niños. El cual es un apoyo para que los alumnos comiencen a desarrollar la lengua escrita. La elaboración del libro estuvo a cargo de maestros y especialistas cuya propuesta didáctica recupera, tanto investigaciones recientes sobre la adquisición de la lengua escrita y el desarrollo de las habilidades comunicativas en los niños, así como la experiencia docente.</a:t>
            </a:r>
          </a:p>
        </p:txBody>
      </p:sp>
      <p:pic>
        <p:nvPicPr>
          <p:cNvPr id="8" name="Picture 8"/>
          <p:cNvPicPr>
            <a:picLocks noChangeAspect="1"/>
          </p:cNvPicPr>
          <p:nvPr/>
        </p:nvPicPr>
        <p:blipFill>
          <a:blip r:embed="rId2"/>
          <a:srcRect/>
          <a:stretch>
            <a:fillRect/>
          </a:stretch>
        </p:blipFill>
        <p:spPr>
          <a:xfrm rot="-494793">
            <a:off x="250859" y="424262"/>
            <a:ext cx="2416946" cy="3672155"/>
          </a:xfrm>
          <a:prstGeom prst="rect">
            <a:avLst/>
          </a:prstGeom>
        </p:spPr>
      </p:pic>
      <p:pic>
        <p:nvPicPr>
          <p:cNvPr id="9" name="Picture 9"/>
          <p:cNvPicPr>
            <a:picLocks noChangeAspect="1"/>
          </p:cNvPicPr>
          <p:nvPr/>
        </p:nvPicPr>
        <p:blipFill>
          <a:blip r:embed="rId3"/>
          <a:srcRect/>
          <a:stretch>
            <a:fillRect/>
          </a:stretch>
        </p:blipFill>
        <p:spPr>
          <a:xfrm rot="507119">
            <a:off x="15789442" y="6771332"/>
            <a:ext cx="2655034" cy="2926391"/>
          </a:xfrm>
          <a:prstGeom prst="rect">
            <a:avLst/>
          </a:prstGeom>
        </p:spPr>
      </p:pic>
      <p:pic>
        <p:nvPicPr>
          <p:cNvPr id="10" name="Picture 10"/>
          <p:cNvPicPr>
            <a:picLocks noChangeAspect="1"/>
          </p:cNvPicPr>
          <p:nvPr/>
        </p:nvPicPr>
        <p:blipFill>
          <a:blip r:embed="rId4"/>
          <a:srcRect/>
          <a:stretch>
            <a:fillRect/>
          </a:stretch>
        </p:blipFill>
        <p:spPr>
          <a:xfrm rot="8100000">
            <a:off x="15220930" y="-4061114"/>
            <a:ext cx="1328052" cy="901763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F4D6"/>
        </a:solidFill>
        <a:effectLst/>
      </p:bgPr>
    </p:bg>
    <p:spTree>
      <p:nvGrpSpPr>
        <p:cNvPr id="1" name=""/>
        <p:cNvGrpSpPr/>
        <p:nvPr/>
      </p:nvGrpSpPr>
      <p:grpSpPr>
        <a:xfrm>
          <a:off x="0" y="0"/>
          <a:ext cx="0" cy="0"/>
          <a:chOff x="0" y="0"/>
          <a:chExt cx="0" cy="0"/>
        </a:xfrm>
      </p:grpSpPr>
      <p:grpSp>
        <p:nvGrpSpPr>
          <p:cNvPr id="2" name="Group 2"/>
          <p:cNvGrpSpPr/>
          <p:nvPr/>
        </p:nvGrpSpPr>
        <p:grpSpPr>
          <a:xfrm>
            <a:off x="0" y="9466902"/>
            <a:ext cx="18288000" cy="820098"/>
            <a:chOff x="0" y="0"/>
            <a:chExt cx="6555032" cy="293951"/>
          </a:xfrm>
        </p:grpSpPr>
        <p:sp>
          <p:nvSpPr>
            <p:cNvPr id="3" name="Freeform 3"/>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FADECC"/>
            </a:solidFill>
          </p:spPr>
        </p:sp>
      </p:grpSp>
      <p:pic>
        <p:nvPicPr>
          <p:cNvPr id="4" name="Picture 4"/>
          <p:cNvPicPr>
            <a:picLocks noChangeAspect="1"/>
          </p:cNvPicPr>
          <p:nvPr/>
        </p:nvPicPr>
        <p:blipFill>
          <a:blip r:embed="rId2"/>
          <a:srcRect r="811"/>
          <a:stretch>
            <a:fillRect/>
          </a:stretch>
        </p:blipFill>
        <p:spPr>
          <a:xfrm>
            <a:off x="4305506" y="3742789"/>
            <a:ext cx="9676987" cy="6134162"/>
          </a:xfrm>
          <a:prstGeom prst="rect">
            <a:avLst/>
          </a:prstGeom>
        </p:spPr>
      </p:pic>
      <p:sp>
        <p:nvSpPr>
          <p:cNvPr id="5" name="TextBox 5"/>
          <p:cNvSpPr txBox="1"/>
          <p:nvPr/>
        </p:nvSpPr>
        <p:spPr>
          <a:xfrm>
            <a:off x="2796484" y="481012"/>
            <a:ext cx="11743078" cy="1095375"/>
          </a:xfrm>
          <a:prstGeom prst="rect">
            <a:avLst/>
          </a:prstGeom>
        </p:spPr>
        <p:txBody>
          <a:bodyPr lIns="0" tIns="0" rIns="0" bIns="0" rtlCol="0" anchor="t">
            <a:spAutoFit/>
          </a:bodyPr>
          <a:lstStyle/>
          <a:p>
            <a:pPr algn="ctr">
              <a:lnSpc>
                <a:spcPts val="8639"/>
              </a:lnSpc>
            </a:pPr>
            <a:r>
              <a:rPr lang="en-US" sz="7199" dirty="0" err="1">
                <a:solidFill>
                  <a:srgbClr val="F47064"/>
                </a:solidFill>
                <a:latin typeface="Magic Dreams" panose="02000600000000000000" pitchFamily="2" charset="0"/>
              </a:rPr>
              <a:t>Organización</a:t>
            </a:r>
            <a:r>
              <a:rPr lang="en-US" sz="7199" dirty="0">
                <a:solidFill>
                  <a:srgbClr val="F47064"/>
                </a:solidFill>
                <a:latin typeface="Magic Dreams" panose="02000600000000000000" pitchFamily="2" charset="0"/>
              </a:rPr>
              <a:t> del </a:t>
            </a:r>
            <a:r>
              <a:rPr lang="en-US" sz="7199" dirty="0" err="1">
                <a:solidFill>
                  <a:srgbClr val="F47064"/>
                </a:solidFill>
                <a:latin typeface="Magic Dreams" panose="02000600000000000000" pitchFamily="2" charset="0"/>
              </a:rPr>
              <a:t>libro</a:t>
            </a:r>
            <a:r>
              <a:rPr lang="en-US" sz="7199" dirty="0">
                <a:solidFill>
                  <a:srgbClr val="F47064"/>
                </a:solidFill>
                <a:latin typeface="Magic Dreams" panose="02000600000000000000" pitchFamily="2" charset="0"/>
              </a:rPr>
              <a:t> </a:t>
            </a:r>
          </a:p>
        </p:txBody>
      </p:sp>
      <p:sp>
        <p:nvSpPr>
          <p:cNvPr id="6" name="TextBox 6"/>
          <p:cNvSpPr txBox="1"/>
          <p:nvPr/>
        </p:nvSpPr>
        <p:spPr>
          <a:xfrm>
            <a:off x="7257136" y="4116867"/>
            <a:ext cx="15206" cy="1420968"/>
          </a:xfrm>
          <a:prstGeom prst="rect">
            <a:avLst/>
          </a:prstGeom>
        </p:spPr>
        <p:txBody>
          <a:bodyPr lIns="0" tIns="0" rIns="0" bIns="0" rtlCol="0" anchor="t">
            <a:spAutoFit/>
          </a:bodyPr>
          <a:lstStyle/>
          <a:p>
            <a:pPr algn="ctr">
              <a:lnSpc>
                <a:spcPts val="11621"/>
              </a:lnSpc>
            </a:pPr>
            <a:endParaRPr/>
          </a:p>
        </p:txBody>
      </p:sp>
      <p:sp>
        <p:nvSpPr>
          <p:cNvPr id="7" name="TextBox 7"/>
          <p:cNvSpPr txBox="1"/>
          <p:nvPr/>
        </p:nvSpPr>
        <p:spPr>
          <a:xfrm>
            <a:off x="1294246" y="1871141"/>
            <a:ext cx="15699508" cy="1397266"/>
          </a:xfrm>
          <a:prstGeom prst="rect">
            <a:avLst/>
          </a:prstGeom>
        </p:spPr>
        <p:txBody>
          <a:bodyPr lIns="0" tIns="0" rIns="0" bIns="0" rtlCol="0" anchor="t">
            <a:spAutoFit/>
          </a:bodyPr>
          <a:lstStyle/>
          <a:p>
            <a:pPr algn="just">
              <a:lnSpc>
                <a:spcPts val="5613"/>
              </a:lnSpc>
            </a:pPr>
            <a:r>
              <a:rPr lang="en-US" sz="4009">
                <a:solidFill>
                  <a:srgbClr val="000000"/>
                </a:solidFill>
                <a:latin typeface="Atma Medium"/>
              </a:rPr>
              <a:t>El libro está organizado por  5 unidades,  y cada unidad contiene 8 capítulos, donde se incluyen diversas actividades relacionadas con el lenguaje escrito.</a:t>
            </a:r>
          </a:p>
        </p:txBody>
      </p:sp>
      <p:pic>
        <p:nvPicPr>
          <p:cNvPr id="8" name="Picture 8"/>
          <p:cNvPicPr>
            <a:picLocks noChangeAspect="1"/>
          </p:cNvPicPr>
          <p:nvPr/>
        </p:nvPicPr>
        <p:blipFill>
          <a:blip r:embed="rId3"/>
          <a:srcRect/>
          <a:stretch>
            <a:fillRect/>
          </a:stretch>
        </p:blipFill>
        <p:spPr>
          <a:xfrm>
            <a:off x="14183166" y="-1731023"/>
            <a:ext cx="2423432" cy="3462045"/>
          </a:xfrm>
          <a:prstGeom prst="rect">
            <a:avLst/>
          </a:prstGeom>
        </p:spPr>
      </p:pic>
      <p:pic>
        <p:nvPicPr>
          <p:cNvPr id="9" name="Picture 9"/>
          <p:cNvPicPr>
            <a:picLocks noChangeAspect="1"/>
          </p:cNvPicPr>
          <p:nvPr/>
        </p:nvPicPr>
        <p:blipFill>
          <a:blip r:embed="rId4"/>
          <a:srcRect/>
          <a:stretch>
            <a:fillRect/>
          </a:stretch>
        </p:blipFill>
        <p:spPr>
          <a:xfrm>
            <a:off x="725948" y="-1885658"/>
            <a:ext cx="2423432" cy="3462045"/>
          </a:xfrm>
          <a:prstGeom prst="rect">
            <a:avLst/>
          </a:prstGeom>
        </p:spPr>
      </p:pic>
      <p:pic>
        <p:nvPicPr>
          <p:cNvPr id="10" name="Picture 10"/>
          <p:cNvPicPr>
            <a:picLocks noChangeAspect="1"/>
          </p:cNvPicPr>
          <p:nvPr/>
        </p:nvPicPr>
        <p:blipFill>
          <a:blip r:embed="rId5"/>
          <a:srcRect/>
          <a:stretch>
            <a:fillRect/>
          </a:stretch>
        </p:blipFill>
        <p:spPr>
          <a:xfrm rot="4308366">
            <a:off x="15230774" y="7336733"/>
            <a:ext cx="4057052" cy="3843135"/>
          </a:xfrm>
          <a:prstGeom prst="rect">
            <a:avLst/>
          </a:prstGeom>
        </p:spPr>
      </p:pic>
      <p:pic>
        <p:nvPicPr>
          <p:cNvPr id="11" name="Picture 11"/>
          <p:cNvPicPr>
            <a:picLocks noChangeAspect="1"/>
          </p:cNvPicPr>
          <p:nvPr/>
        </p:nvPicPr>
        <p:blipFill>
          <a:blip r:embed="rId6"/>
          <a:srcRect/>
          <a:stretch>
            <a:fillRect/>
          </a:stretch>
        </p:blipFill>
        <p:spPr>
          <a:xfrm>
            <a:off x="-2813893" y="5537835"/>
            <a:ext cx="5610378" cy="6038567"/>
          </a:xfrm>
          <a:prstGeom prst="rect">
            <a:avLst/>
          </a:prstGeom>
        </p:spPr>
      </p:pic>
      <p:grpSp>
        <p:nvGrpSpPr>
          <p:cNvPr id="12" name="Group 12"/>
          <p:cNvGrpSpPr/>
          <p:nvPr/>
        </p:nvGrpSpPr>
        <p:grpSpPr>
          <a:xfrm>
            <a:off x="190500" y="9876951"/>
            <a:ext cx="18288000" cy="600549"/>
            <a:chOff x="0" y="0"/>
            <a:chExt cx="6555032" cy="215257"/>
          </a:xfrm>
        </p:grpSpPr>
        <p:sp>
          <p:nvSpPr>
            <p:cNvPr id="13" name="Freeform 13"/>
            <p:cNvSpPr/>
            <p:nvPr/>
          </p:nvSpPr>
          <p:spPr>
            <a:xfrm>
              <a:off x="0" y="0"/>
              <a:ext cx="6555032" cy="215257"/>
            </a:xfrm>
            <a:custGeom>
              <a:avLst/>
              <a:gdLst/>
              <a:ahLst/>
              <a:cxnLst/>
              <a:rect l="l" t="t" r="r" b="b"/>
              <a:pathLst>
                <a:path w="6555032" h="215257">
                  <a:moveTo>
                    <a:pt x="0" y="0"/>
                  </a:moveTo>
                  <a:lnTo>
                    <a:pt x="6555032" y="0"/>
                  </a:lnTo>
                  <a:lnTo>
                    <a:pt x="6555032" y="215257"/>
                  </a:lnTo>
                  <a:lnTo>
                    <a:pt x="0" y="215257"/>
                  </a:lnTo>
                  <a:close/>
                </a:path>
              </a:pathLst>
            </a:custGeom>
            <a:solidFill>
              <a:srgbClr val="FADECC"/>
            </a:solidFill>
          </p:spPr>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9DD"/>
        </a:solidFill>
        <a:effectLst/>
      </p:bgPr>
    </p:bg>
    <p:spTree>
      <p:nvGrpSpPr>
        <p:cNvPr id="1" name=""/>
        <p:cNvGrpSpPr/>
        <p:nvPr/>
      </p:nvGrpSpPr>
      <p:grpSpPr>
        <a:xfrm>
          <a:off x="0" y="0"/>
          <a:ext cx="0" cy="0"/>
          <a:chOff x="0" y="0"/>
          <a:chExt cx="0" cy="0"/>
        </a:xfrm>
      </p:grpSpPr>
      <p:sp>
        <p:nvSpPr>
          <p:cNvPr id="2" name="TextBox 2"/>
          <p:cNvSpPr txBox="1"/>
          <p:nvPr/>
        </p:nvSpPr>
        <p:spPr>
          <a:xfrm>
            <a:off x="8656775" y="923925"/>
            <a:ext cx="8602525" cy="3380105"/>
          </a:xfrm>
          <a:prstGeom prst="rect">
            <a:avLst/>
          </a:prstGeom>
        </p:spPr>
        <p:txBody>
          <a:bodyPr lIns="0" tIns="0" rIns="0" bIns="0" rtlCol="0" anchor="t">
            <a:spAutoFit/>
          </a:bodyPr>
          <a:lstStyle/>
          <a:p>
            <a:pPr algn="ctr">
              <a:lnSpc>
                <a:spcPts val="6719"/>
              </a:lnSpc>
            </a:pPr>
            <a:r>
              <a:rPr lang="en-US" sz="4800">
                <a:solidFill>
                  <a:srgbClr val="000000"/>
                </a:solidFill>
                <a:latin typeface="Atma Medium"/>
              </a:rPr>
              <a:t>Por otra parte , cada ejercicio que se presenta en este libro , tiene un objetivo, los cuales son los siguientes: </a:t>
            </a:r>
          </a:p>
        </p:txBody>
      </p:sp>
      <p:grpSp>
        <p:nvGrpSpPr>
          <p:cNvPr id="3" name="Group 3"/>
          <p:cNvGrpSpPr/>
          <p:nvPr/>
        </p:nvGrpSpPr>
        <p:grpSpPr>
          <a:xfrm>
            <a:off x="0" y="9466902"/>
            <a:ext cx="18288000" cy="820098"/>
            <a:chOff x="0" y="0"/>
            <a:chExt cx="6555032" cy="293951"/>
          </a:xfrm>
        </p:grpSpPr>
        <p:sp>
          <p:nvSpPr>
            <p:cNvPr id="4" name="Freeform 4"/>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FADECC"/>
            </a:solidFill>
          </p:spPr>
        </p:sp>
      </p:grpSp>
      <p:pic>
        <p:nvPicPr>
          <p:cNvPr id="5" name="Picture 5"/>
          <p:cNvPicPr>
            <a:picLocks noChangeAspect="1"/>
          </p:cNvPicPr>
          <p:nvPr/>
        </p:nvPicPr>
        <p:blipFill>
          <a:blip r:embed="rId2"/>
          <a:srcRect/>
          <a:stretch>
            <a:fillRect/>
          </a:stretch>
        </p:blipFill>
        <p:spPr>
          <a:xfrm rot="1372819">
            <a:off x="497213" y="1687465"/>
            <a:ext cx="5415617" cy="6784941"/>
          </a:xfrm>
          <a:prstGeom prst="rect">
            <a:avLst/>
          </a:prstGeom>
        </p:spPr>
      </p:pic>
      <p:pic>
        <p:nvPicPr>
          <p:cNvPr id="6" name="Picture 6"/>
          <p:cNvPicPr>
            <a:picLocks noChangeAspect="1"/>
          </p:cNvPicPr>
          <p:nvPr/>
        </p:nvPicPr>
        <p:blipFill>
          <a:blip r:embed="rId3"/>
          <a:srcRect/>
          <a:stretch>
            <a:fillRect/>
          </a:stretch>
        </p:blipFill>
        <p:spPr>
          <a:xfrm rot="1711155">
            <a:off x="4084263" y="1537171"/>
            <a:ext cx="2806999" cy="2664097"/>
          </a:xfrm>
          <a:prstGeom prst="rect">
            <a:avLst/>
          </a:prstGeom>
        </p:spPr>
      </p:pic>
      <p:sp>
        <p:nvSpPr>
          <p:cNvPr id="7" name="TextBox 7"/>
          <p:cNvSpPr txBox="1"/>
          <p:nvPr/>
        </p:nvSpPr>
        <p:spPr>
          <a:xfrm>
            <a:off x="8115300" y="5003736"/>
            <a:ext cx="9144000" cy="2954020"/>
          </a:xfrm>
          <a:prstGeom prst="rect">
            <a:avLst/>
          </a:prstGeom>
        </p:spPr>
        <p:txBody>
          <a:bodyPr lIns="0" tIns="0" rIns="0" bIns="0" rtlCol="0" anchor="t">
            <a:spAutoFit/>
          </a:bodyPr>
          <a:lstStyle/>
          <a:p>
            <a:pPr marL="906780" lvl="1" indent="-453390" algn="ctr">
              <a:lnSpc>
                <a:spcPts val="5880"/>
              </a:lnSpc>
              <a:buFont typeface="Arial"/>
              <a:buChar char="•"/>
            </a:pPr>
            <a:r>
              <a:rPr lang="en-US" sz="4200">
                <a:solidFill>
                  <a:srgbClr val="000000"/>
                </a:solidFill>
                <a:latin typeface="Atma Medium"/>
              </a:rPr>
              <a:t>Tiempo de escribir</a:t>
            </a:r>
          </a:p>
          <a:p>
            <a:pPr marL="906780" lvl="1" indent="-453390" algn="ctr">
              <a:lnSpc>
                <a:spcPts val="5880"/>
              </a:lnSpc>
              <a:buFont typeface="Arial"/>
              <a:buChar char="•"/>
            </a:pPr>
            <a:r>
              <a:rPr lang="en-US" sz="4200">
                <a:solidFill>
                  <a:srgbClr val="000000"/>
                </a:solidFill>
                <a:latin typeface="Atma Medium"/>
              </a:rPr>
              <a:t>Hablar y escuchar</a:t>
            </a:r>
          </a:p>
          <a:p>
            <a:pPr marL="906780" lvl="1" indent="-453390" algn="ctr">
              <a:lnSpc>
                <a:spcPts val="5880"/>
              </a:lnSpc>
              <a:buFont typeface="Arial"/>
              <a:buChar char="•"/>
            </a:pPr>
            <a:r>
              <a:rPr lang="en-US" sz="4200">
                <a:solidFill>
                  <a:srgbClr val="000000"/>
                </a:solidFill>
                <a:latin typeface="Atma Medium"/>
              </a:rPr>
              <a:t>Reflexión sobre la lengua</a:t>
            </a:r>
          </a:p>
          <a:p>
            <a:pPr marL="906780" lvl="1" indent="-453390" algn="ctr">
              <a:lnSpc>
                <a:spcPts val="5880"/>
              </a:lnSpc>
              <a:buFont typeface="Arial"/>
              <a:buChar char="•"/>
            </a:pPr>
            <a:r>
              <a:rPr lang="en-US" sz="4200">
                <a:solidFill>
                  <a:srgbClr val="000000"/>
                </a:solidFill>
                <a:latin typeface="Atma Medium"/>
              </a:rPr>
              <a:t>Leer y compartir</a:t>
            </a:r>
          </a:p>
        </p:txBody>
      </p:sp>
      <p:pic>
        <p:nvPicPr>
          <p:cNvPr id="8" name="Picture 8"/>
          <p:cNvPicPr>
            <a:picLocks noChangeAspect="1"/>
          </p:cNvPicPr>
          <p:nvPr/>
        </p:nvPicPr>
        <p:blipFill>
          <a:blip r:embed="rId4"/>
          <a:srcRect/>
          <a:stretch>
            <a:fillRect/>
          </a:stretch>
        </p:blipFill>
        <p:spPr>
          <a:xfrm rot="7365178">
            <a:off x="16567637" y="6848826"/>
            <a:ext cx="2838056" cy="687634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ACFD4"/>
        </a:solidFill>
        <a:effectLst/>
      </p:bgPr>
    </p:bg>
    <p:spTree>
      <p:nvGrpSpPr>
        <p:cNvPr id="1" name=""/>
        <p:cNvGrpSpPr/>
        <p:nvPr/>
      </p:nvGrpSpPr>
      <p:grpSpPr>
        <a:xfrm>
          <a:off x="0" y="0"/>
          <a:ext cx="0" cy="0"/>
          <a:chOff x="0" y="0"/>
          <a:chExt cx="0" cy="0"/>
        </a:xfrm>
      </p:grpSpPr>
      <p:sp>
        <p:nvSpPr>
          <p:cNvPr id="2" name="TextBox 2"/>
          <p:cNvSpPr txBox="1"/>
          <p:nvPr/>
        </p:nvSpPr>
        <p:spPr>
          <a:xfrm>
            <a:off x="1703740" y="439509"/>
            <a:ext cx="14880521" cy="1233258"/>
          </a:xfrm>
          <a:prstGeom prst="rect">
            <a:avLst/>
          </a:prstGeom>
        </p:spPr>
        <p:txBody>
          <a:bodyPr lIns="0" tIns="0" rIns="0" bIns="0" rtlCol="0" anchor="t">
            <a:spAutoFit/>
          </a:bodyPr>
          <a:lstStyle/>
          <a:p>
            <a:pPr marL="0" lvl="0" indent="0" algn="ctr">
              <a:lnSpc>
                <a:spcPts val="9680"/>
              </a:lnSpc>
            </a:pPr>
            <a:r>
              <a:rPr lang="en-US" sz="8800" dirty="0">
                <a:solidFill>
                  <a:srgbClr val="FFFFFF"/>
                </a:solidFill>
                <a:latin typeface="Poetsen"/>
              </a:rPr>
              <a:t>UNIDAD 1</a:t>
            </a:r>
          </a:p>
        </p:txBody>
      </p:sp>
      <p:pic>
        <p:nvPicPr>
          <p:cNvPr id="3" name="Picture 3"/>
          <p:cNvPicPr>
            <a:picLocks noChangeAspect="1"/>
          </p:cNvPicPr>
          <p:nvPr/>
        </p:nvPicPr>
        <p:blipFill>
          <a:blip r:embed="rId2"/>
          <a:srcRect/>
          <a:stretch>
            <a:fillRect/>
          </a:stretch>
        </p:blipFill>
        <p:spPr>
          <a:xfrm>
            <a:off x="15067592" y="5886521"/>
            <a:ext cx="3776411" cy="4400479"/>
          </a:xfrm>
          <a:prstGeom prst="rect">
            <a:avLst/>
          </a:prstGeom>
        </p:spPr>
      </p:pic>
      <p:pic>
        <p:nvPicPr>
          <p:cNvPr id="4" name="Picture 4"/>
          <p:cNvPicPr>
            <a:picLocks noChangeAspect="1"/>
          </p:cNvPicPr>
          <p:nvPr/>
        </p:nvPicPr>
        <p:blipFill>
          <a:blip r:embed="rId3"/>
          <a:srcRect/>
          <a:stretch>
            <a:fillRect/>
          </a:stretch>
        </p:blipFill>
        <p:spPr>
          <a:xfrm>
            <a:off x="16116238" y="-260489"/>
            <a:ext cx="3268960" cy="3866512"/>
          </a:xfrm>
          <a:prstGeom prst="rect">
            <a:avLst/>
          </a:prstGeom>
        </p:spPr>
      </p:pic>
      <p:pic>
        <p:nvPicPr>
          <p:cNvPr id="5" name="Picture 5"/>
          <p:cNvPicPr>
            <a:picLocks noChangeAspect="1"/>
          </p:cNvPicPr>
          <p:nvPr/>
        </p:nvPicPr>
        <p:blipFill>
          <a:blip r:embed="rId4"/>
          <a:srcRect/>
          <a:stretch>
            <a:fillRect/>
          </a:stretch>
        </p:blipFill>
        <p:spPr>
          <a:xfrm rot="4308366">
            <a:off x="-406428" y="7559373"/>
            <a:ext cx="2870256" cy="2718915"/>
          </a:xfrm>
          <a:prstGeom prst="rect">
            <a:avLst/>
          </a:prstGeom>
        </p:spPr>
      </p:pic>
      <p:grpSp>
        <p:nvGrpSpPr>
          <p:cNvPr id="6" name="Group 6"/>
          <p:cNvGrpSpPr/>
          <p:nvPr/>
        </p:nvGrpSpPr>
        <p:grpSpPr>
          <a:xfrm>
            <a:off x="1028700" y="1906058"/>
            <a:ext cx="15555560" cy="2701314"/>
            <a:chOff x="0" y="0"/>
            <a:chExt cx="5265437" cy="914374"/>
          </a:xfrm>
        </p:grpSpPr>
        <p:sp>
          <p:nvSpPr>
            <p:cNvPr id="7" name="Freeform 7"/>
            <p:cNvSpPr/>
            <p:nvPr/>
          </p:nvSpPr>
          <p:spPr>
            <a:xfrm>
              <a:off x="0" y="0"/>
              <a:ext cx="5265437" cy="914374"/>
            </a:xfrm>
            <a:custGeom>
              <a:avLst/>
              <a:gdLst/>
              <a:ahLst/>
              <a:cxnLst/>
              <a:rect l="l" t="t" r="r" b="b"/>
              <a:pathLst>
                <a:path w="5265437" h="914374">
                  <a:moveTo>
                    <a:pt x="0" y="0"/>
                  </a:moveTo>
                  <a:lnTo>
                    <a:pt x="5265437" y="0"/>
                  </a:lnTo>
                  <a:lnTo>
                    <a:pt x="5265437" y="914374"/>
                  </a:lnTo>
                  <a:lnTo>
                    <a:pt x="0" y="914374"/>
                  </a:lnTo>
                  <a:close/>
                </a:path>
              </a:pathLst>
            </a:custGeom>
            <a:solidFill>
              <a:srgbClr val="93A4D8"/>
            </a:solidFill>
          </p:spPr>
        </p:sp>
      </p:grpSp>
      <p:sp>
        <p:nvSpPr>
          <p:cNvPr id="8" name="TextBox 8"/>
          <p:cNvSpPr txBox="1"/>
          <p:nvPr/>
        </p:nvSpPr>
        <p:spPr>
          <a:xfrm>
            <a:off x="1028700" y="2081445"/>
            <a:ext cx="15565708" cy="2207895"/>
          </a:xfrm>
          <a:prstGeom prst="rect">
            <a:avLst/>
          </a:prstGeom>
        </p:spPr>
        <p:txBody>
          <a:bodyPr lIns="0" tIns="0" rIns="0" bIns="0" rtlCol="0" anchor="t">
            <a:spAutoFit/>
          </a:bodyPr>
          <a:lstStyle/>
          <a:p>
            <a:pPr algn="ctr">
              <a:lnSpc>
                <a:spcPts val="5880"/>
              </a:lnSpc>
            </a:pPr>
            <a:r>
              <a:rPr lang="en-US" sz="4200">
                <a:solidFill>
                  <a:srgbClr val="000000"/>
                </a:solidFill>
                <a:latin typeface="Atma Medium"/>
              </a:rPr>
              <a:t>En la primera unidad del libro, se pudo observar y analizar que está conformado por ejercicios que presentan el primer acercamiento a la escritura y alfabetización.</a:t>
            </a:r>
          </a:p>
        </p:txBody>
      </p:sp>
      <p:pic>
        <p:nvPicPr>
          <p:cNvPr id="9" name="Picture 9"/>
          <p:cNvPicPr>
            <a:picLocks noChangeAspect="1"/>
          </p:cNvPicPr>
          <p:nvPr/>
        </p:nvPicPr>
        <p:blipFill>
          <a:blip r:embed="rId5"/>
          <a:srcRect/>
          <a:stretch>
            <a:fillRect/>
          </a:stretch>
        </p:blipFill>
        <p:spPr>
          <a:xfrm>
            <a:off x="5303204" y="4889825"/>
            <a:ext cx="7681592" cy="4987126"/>
          </a:xfrm>
          <a:prstGeom prst="rect">
            <a:avLst/>
          </a:prstGeom>
        </p:spPr>
      </p:pic>
      <p:pic>
        <p:nvPicPr>
          <p:cNvPr id="10" name="Picture 10"/>
          <p:cNvPicPr>
            <a:picLocks noChangeAspect="1"/>
          </p:cNvPicPr>
          <p:nvPr/>
        </p:nvPicPr>
        <p:blipFill>
          <a:blip r:embed="rId6"/>
          <a:srcRect/>
          <a:stretch>
            <a:fillRect/>
          </a:stretch>
        </p:blipFill>
        <p:spPr>
          <a:xfrm rot="-255364">
            <a:off x="10923045" y="4183996"/>
            <a:ext cx="6327477" cy="471685"/>
          </a:xfrm>
          <a:prstGeom prst="rect">
            <a:avLst/>
          </a:prstGeom>
        </p:spPr>
      </p:pic>
      <p:pic>
        <p:nvPicPr>
          <p:cNvPr id="11" name="Picture 11"/>
          <p:cNvPicPr>
            <a:picLocks noChangeAspect="1"/>
          </p:cNvPicPr>
          <p:nvPr/>
        </p:nvPicPr>
        <p:blipFill>
          <a:blip r:embed="rId6"/>
          <a:srcRect/>
          <a:stretch>
            <a:fillRect/>
          </a:stretch>
        </p:blipFill>
        <p:spPr>
          <a:xfrm rot="-597696">
            <a:off x="280159" y="1436925"/>
            <a:ext cx="6327477" cy="47168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ACFD4"/>
        </a:solidFill>
        <a:effectLst/>
      </p:bgPr>
    </p:bg>
    <p:spTree>
      <p:nvGrpSpPr>
        <p:cNvPr id="1" name=""/>
        <p:cNvGrpSpPr/>
        <p:nvPr/>
      </p:nvGrpSpPr>
      <p:grpSpPr>
        <a:xfrm>
          <a:off x="0" y="0"/>
          <a:ext cx="0" cy="0"/>
          <a:chOff x="0" y="0"/>
          <a:chExt cx="0" cy="0"/>
        </a:xfrm>
      </p:grpSpPr>
      <p:grpSp>
        <p:nvGrpSpPr>
          <p:cNvPr id="2" name="Group 2"/>
          <p:cNvGrpSpPr/>
          <p:nvPr/>
        </p:nvGrpSpPr>
        <p:grpSpPr>
          <a:xfrm>
            <a:off x="0" y="9466902"/>
            <a:ext cx="18288000" cy="820098"/>
            <a:chOff x="0" y="0"/>
            <a:chExt cx="6555032" cy="293951"/>
          </a:xfrm>
        </p:grpSpPr>
        <p:sp>
          <p:nvSpPr>
            <p:cNvPr id="3" name="Freeform 3"/>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FADECC"/>
            </a:solidFill>
          </p:spPr>
        </p:sp>
      </p:grpSp>
      <p:sp>
        <p:nvSpPr>
          <p:cNvPr id="4" name="TextBox 4"/>
          <p:cNvSpPr txBox="1"/>
          <p:nvPr/>
        </p:nvSpPr>
        <p:spPr>
          <a:xfrm>
            <a:off x="2618462" y="528331"/>
            <a:ext cx="13051077" cy="2207895"/>
          </a:xfrm>
          <a:prstGeom prst="rect">
            <a:avLst/>
          </a:prstGeom>
        </p:spPr>
        <p:txBody>
          <a:bodyPr lIns="0" tIns="0" rIns="0" bIns="0" rtlCol="0" anchor="t">
            <a:spAutoFit/>
          </a:bodyPr>
          <a:lstStyle/>
          <a:p>
            <a:pPr algn="ctr">
              <a:lnSpc>
                <a:spcPts val="5880"/>
              </a:lnSpc>
            </a:pPr>
            <a:r>
              <a:rPr lang="en-US" sz="4200">
                <a:solidFill>
                  <a:srgbClr val="FFFFFF"/>
                </a:solidFill>
                <a:latin typeface="Atma Medium Bold"/>
              </a:rPr>
              <a:t>A partir de esta unidad pudimos identificar cuales son los diversos temas que se relacionan con la escritura, los cuales son los siguientes:</a:t>
            </a:r>
          </a:p>
        </p:txBody>
      </p:sp>
      <p:sp>
        <p:nvSpPr>
          <p:cNvPr id="5" name="TextBox 5"/>
          <p:cNvSpPr txBox="1"/>
          <p:nvPr/>
        </p:nvSpPr>
        <p:spPr>
          <a:xfrm>
            <a:off x="580112" y="3431918"/>
            <a:ext cx="8754388" cy="6034983"/>
          </a:xfrm>
          <a:prstGeom prst="rect">
            <a:avLst/>
          </a:prstGeom>
        </p:spPr>
        <p:txBody>
          <a:bodyPr lIns="0" tIns="0" rIns="0" bIns="0" rtlCol="0" anchor="t">
            <a:spAutoFit/>
          </a:bodyPr>
          <a:lstStyle/>
          <a:p>
            <a:pPr marL="690880" lvl="1" indent="-345440" algn="just">
              <a:lnSpc>
                <a:spcPts val="4480"/>
              </a:lnSpc>
              <a:buFont typeface="Arial"/>
              <a:buChar char="•"/>
            </a:pPr>
            <a:r>
              <a:rPr lang="en-US" sz="3200">
                <a:solidFill>
                  <a:srgbClr val="000000"/>
                </a:solidFill>
                <a:latin typeface="Atma Medium"/>
              </a:rPr>
              <a:t>Escribir su nombre y el de otras personas</a:t>
            </a:r>
          </a:p>
          <a:p>
            <a:pPr marL="690880" lvl="1" indent="-345440" algn="just">
              <a:lnSpc>
                <a:spcPts val="4480"/>
              </a:lnSpc>
              <a:buFont typeface="Arial"/>
              <a:buChar char="•"/>
            </a:pPr>
            <a:r>
              <a:rPr lang="en-US" sz="3200">
                <a:solidFill>
                  <a:srgbClr val="000000"/>
                </a:solidFill>
                <a:latin typeface="Atma Medium"/>
              </a:rPr>
              <a:t>Identificar las letras de los nombres</a:t>
            </a:r>
          </a:p>
          <a:p>
            <a:pPr marL="690880" lvl="1" indent="-345440" algn="just">
              <a:lnSpc>
                <a:spcPts val="4480"/>
              </a:lnSpc>
              <a:buFont typeface="Arial"/>
              <a:buChar char="•"/>
            </a:pPr>
            <a:r>
              <a:rPr lang="en-US" sz="3200">
                <a:solidFill>
                  <a:srgbClr val="000000"/>
                </a:solidFill>
                <a:latin typeface="Atma Medium"/>
              </a:rPr>
              <a:t>Analizar y comparar cuales son los nombres largos y cortos</a:t>
            </a:r>
          </a:p>
          <a:p>
            <a:pPr marL="690880" lvl="1" indent="-345440" algn="just">
              <a:lnSpc>
                <a:spcPts val="4480"/>
              </a:lnSpc>
              <a:buFont typeface="Arial"/>
              <a:buChar char="•"/>
            </a:pPr>
            <a:r>
              <a:rPr lang="en-US" sz="3200">
                <a:solidFill>
                  <a:srgbClr val="000000"/>
                </a:solidFill>
                <a:latin typeface="Atma Medium"/>
              </a:rPr>
              <a:t>Unen imágenes con las palabras que se les presentan </a:t>
            </a:r>
          </a:p>
          <a:p>
            <a:pPr marL="690880" lvl="1" indent="-345440" algn="just">
              <a:lnSpc>
                <a:spcPts val="4480"/>
              </a:lnSpc>
              <a:buFont typeface="Arial"/>
              <a:buChar char="•"/>
            </a:pPr>
            <a:r>
              <a:rPr lang="en-US" sz="3200">
                <a:solidFill>
                  <a:srgbClr val="000000"/>
                </a:solidFill>
                <a:latin typeface="Atma Medium"/>
              </a:rPr>
              <a:t>Describir acciones de acuerdo a las imágenes que se les está mostrando</a:t>
            </a:r>
          </a:p>
          <a:p>
            <a:pPr marL="690880" lvl="1" indent="-345440" algn="just">
              <a:lnSpc>
                <a:spcPts val="4480"/>
              </a:lnSpc>
              <a:buFont typeface="Arial"/>
              <a:buChar char="•"/>
            </a:pPr>
            <a:r>
              <a:rPr lang="en-US" sz="3200">
                <a:solidFill>
                  <a:srgbClr val="000000"/>
                </a:solidFill>
                <a:latin typeface="Atma Medium"/>
              </a:rPr>
              <a:t>Identificar palabras que empiecen con la misma letra con la ayuda de imágenes</a:t>
            </a:r>
          </a:p>
          <a:p>
            <a:pPr algn="just">
              <a:lnSpc>
                <a:spcPts val="3296"/>
              </a:lnSpc>
            </a:pPr>
            <a:endParaRPr lang="en-US" sz="3200">
              <a:solidFill>
                <a:srgbClr val="000000"/>
              </a:solidFill>
              <a:latin typeface="Atma Medium"/>
            </a:endParaRPr>
          </a:p>
        </p:txBody>
      </p:sp>
      <p:sp>
        <p:nvSpPr>
          <p:cNvPr id="6" name="TextBox 6"/>
          <p:cNvSpPr txBox="1"/>
          <p:nvPr/>
        </p:nvSpPr>
        <p:spPr>
          <a:xfrm>
            <a:off x="10164088" y="3431918"/>
            <a:ext cx="7353300" cy="5611495"/>
          </a:xfrm>
          <a:prstGeom prst="rect">
            <a:avLst/>
          </a:prstGeom>
        </p:spPr>
        <p:txBody>
          <a:bodyPr lIns="0" tIns="0" rIns="0" bIns="0" rtlCol="0" anchor="t">
            <a:spAutoFit/>
          </a:bodyPr>
          <a:lstStyle/>
          <a:p>
            <a:pPr marL="690880" lvl="1" indent="-345440" algn="just">
              <a:lnSpc>
                <a:spcPts val="4480"/>
              </a:lnSpc>
              <a:buFont typeface="Arial"/>
              <a:buChar char="•"/>
            </a:pPr>
            <a:r>
              <a:rPr lang="en-US" sz="3200">
                <a:solidFill>
                  <a:srgbClr val="000000"/>
                </a:solidFill>
                <a:latin typeface="Atma Medium"/>
              </a:rPr>
              <a:t>Empiezan a completar pequeñas oraciones mediante la escritura</a:t>
            </a:r>
          </a:p>
          <a:p>
            <a:pPr marL="690880" lvl="1" indent="-345440" algn="just">
              <a:lnSpc>
                <a:spcPts val="4480"/>
              </a:lnSpc>
              <a:buFont typeface="Arial"/>
              <a:buChar char="•"/>
            </a:pPr>
            <a:r>
              <a:rPr lang="en-US" sz="3200">
                <a:solidFill>
                  <a:srgbClr val="000000"/>
                </a:solidFill>
                <a:latin typeface="Atma Medium"/>
              </a:rPr>
              <a:t>Contar  las palabras de una oración</a:t>
            </a:r>
          </a:p>
          <a:p>
            <a:pPr marL="690880" lvl="1" indent="-345440" algn="just">
              <a:lnSpc>
                <a:spcPts val="4480"/>
              </a:lnSpc>
              <a:buFont typeface="Arial"/>
              <a:buChar char="•"/>
            </a:pPr>
            <a:r>
              <a:rPr lang="en-US" sz="3200">
                <a:solidFill>
                  <a:srgbClr val="000000"/>
                </a:solidFill>
                <a:latin typeface="Atma Medium"/>
              </a:rPr>
              <a:t>Analizar las terminaciones de las palabras (iguales o no)</a:t>
            </a:r>
          </a:p>
          <a:p>
            <a:pPr marL="690880" lvl="1" indent="-345440" algn="just">
              <a:lnSpc>
                <a:spcPts val="4480"/>
              </a:lnSpc>
              <a:buFont typeface="Arial"/>
              <a:buChar char="•"/>
            </a:pPr>
            <a:r>
              <a:rPr lang="en-US" sz="3200">
                <a:solidFill>
                  <a:srgbClr val="000000"/>
                </a:solidFill>
                <a:latin typeface="Atma Medium"/>
              </a:rPr>
              <a:t>Hacer historias de acuerdo a la secuencia de las imágenes</a:t>
            </a:r>
          </a:p>
          <a:p>
            <a:pPr marL="690880" lvl="1" indent="-345440" algn="just">
              <a:lnSpc>
                <a:spcPts val="4480"/>
              </a:lnSpc>
              <a:buFont typeface="Arial"/>
              <a:buChar char="•"/>
            </a:pPr>
            <a:r>
              <a:rPr lang="en-US" sz="3200">
                <a:solidFill>
                  <a:srgbClr val="000000"/>
                </a:solidFill>
                <a:latin typeface="Atma Medium"/>
              </a:rPr>
              <a:t>Empiezan por completar las letras de una palabra Identificar sonidos de animales y letras</a:t>
            </a:r>
          </a:p>
        </p:txBody>
      </p:sp>
      <p:pic>
        <p:nvPicPr>
          <p:cNvPr id="7" name="Picture 7"/>
          <p:cNvPicPr>
            <a:picLocks noChangeAspect="1"/>
          </p:cNvPicPr>
          <p:nvPr/>
        </p:nvPicPr>
        <p:blipFill>
          <a:blip r:embed="rId2"/>
          <a:srcRect/>
          <a:stretch>
            <a:fillRect/>
          </a:stretch>
        </p:blipFill>
        <p:spPr>
          <a:xfrm>
            <a:off x="-1604263" y="190661"/>
            <a:ext cx="3208526" cy="2545565"/>
          </a:xfrm>
          <a:prstGeom prst="rect">
            <a:avLst/>
          </a:prstGeom>
        </p:spPr>
      </p:pic>
      <p:pic>
        <p:nvPicPr>
          <p:cNvPr id="8" name="Picture 8"/>
          <p:cNvPicPr>
            <a:picLocks noChangeAspect="1"/>
          </p:cNvPicPr>
          <p:nvPr/>
        </p:nvPicPr>
        <p:blipFill>
          <a:blip r:embed="rId3"/>
          <a:srcRect/>
          <a:stretch>
            <a:fillRect/>
          </a:stretch>
        </p:blipFill>
        <p:spPr>
          <a:xfrm rot="789713">
            <a:off x="15970199" y="27885"/>
            <a:ext cx="2578202" cy="244694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F4D6"/>
        </a:solidFill>
        <a:effectLst/>
      </p:bgPr>
    </p:bg>
    <p:spTree>
      <p:nvGrpSpPr>
        <p:cNvPr id="1" name=""/>
        <p:cNvGrpSpPr/>
        <p:nvPr/>
      </p:nvGrpSpPr>
      <p:grpSpPr>
        <a:xfrm>
          <a:off x="0" y="0"/>
          <a:ext cx="0" cy="0"/>
          <a:chOff x="0" y="0"/>
          <a:chExt cx="0" cy="0"/>
        </a:xfrm>
      </p:grpSpPr>
      <p:grpSp>
        <p:nvGrpSpPr>
          <p:cNvPr id="2" name="Group 2"/>
          <p:cNvGrpSpPr/>
          <p:nvPr/>
        </p:nvGrpSpPr>
        <p:grpSpPr>
          <a:xfrm>
            <a:off x="0" y="9466902"/>
            <a:ext cx="18288000" cy="820098"/>
            <a:chOff x="0" y="0"/>
            <a:chExt cx="6555032" cy="293951"/>
          </a:xfrm>
        </p:grpSpPr>
        <p:sp>
          <p:nvSpPr>
            <p:cNvPr id="3" name="Freeform 3"/>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FADECC"/>
            </a:solidFill>
          </p:spPr>
        </p:sp>
      </p:grpSp>
      <p:pic>
        <p:nvPicPr>
          <p:cNvPr id="4" name="Picture 4"/>
          <p:cNvPicPr>
            <a:picLocks noChangeAspect="1"/>
          </p:cNvPicPr>
          <p:nvPr/>
        </p:nvPicPr>
        <p:blipFill>
          <a:blip r:embed="rId2"/>
          <a:srcRect/>
          <a:stretch>
            <a:fillRect/>
          </a:stretch>
        </p:blipFill>
        <p:spPr>
          <a:xfrm>
            <a:off x="1028700" y="3289735"/>
            <a:ext cx="5012001" cy="5968565"/>
          </a:xfrm>
          <a:prstGeom prst="rect">
            <a:avLst/>
          </a:prstGeom>
        </p:spPr>
      </p:pic>
      <p:pic>
        <p:nvPicPr>
          <p:cNvPr id="5" name="Picture 5"/>
          <p:cNvPicPr>
            <a:picLocks noChangeAspect="1"/>
          </p:cNvPicPr>
          <p:nvPr/>
        </p:nvPicPr>
        <p:blipFill>
          <a:blip r:embed="rId3"/>
          <a:srcRect/>
          <a:stretch>
            <a:fillRect/>
          </a:stretch>
        </p:blipFill>
        <p:spPr>
          <a:xfrm>
            <a:off x="6644578" y="3285525"/>
            <a:ext cx="4998845" cy="5972775"/>
          </a:xfrm>
          <a:prstGeom prst="rect">
            <a:avLst/>
          </a:prstGeom>
        </p:spPr>
      </p:pic>
      <p:pic>
        <p:nvPicPr>
          <p:cNvPr id="6" name="Picture 6"/>
          <p:cNvPicPr>
            <a:picLocks noChangeAspect="1"/>
          </p:cNvPicPr>
          <p:nvPr/>
        </p:nvPicPr>
        <p:blipFill>
          <a:blip r:embed="rId4"/>
          <a:srcRect/>
          <a:stretch>
            <a:fillRect/>
          </a:stretch>
        </p:blipFill>
        <p:spPr>
          <a:xfrm>
            <a:off x="12777173" y="3289735"/>
            <a:ext cx="4740455" cy="5972775"/>
          </a:xfrm>
          <a:prstGeom prst="rect">
            <a:avLst/>
          </a:prstGeom>
        </p:spPr>
      </p:pic>
      <p:sp>
        <p:nvSpPr>
          <p:cNvPr id="7" name="TextBox 7"/>
          <p:cNvSpPr txBox="1"/>
          <p:nvPr/>
        </p:nvSpPr>
        <p:spPr>
          <a:xfrm>
            <a:off x="3130570" y="852164"/>
            <a:ext cx="12586329" cy="2073402"/>
          </a:xfrm>
          <a:prstGeom prst="rect">
            <a:avLst/>
          </a:prstGeom>
        </p:spPr>
        <p:txBody>
          <a:bodyPr lIns="0" tIns="0" rIns="0" bIns="0" rtlCol="0" anchor="t">
            <a:spAutoFit/>
          </a:bodyPr>
          <a:lstStyle/>
          <a:p>
            <a:pPr algn="ctr">
              <a:lnSpc>
                <a:spcPts val="8064"/>
              </a:lnSpc>
            </a:pPr>
            <a:r>
              <a:rPr lang="en-US" sz="7200">
                <a:solidFill>
                  <a:srgbClr val="5F7783"/>
                </a:solidFill>
                <a:latin typeface="Yeseva One"/>
              </a:rPr>
              <a:t>Ejemplos de ejercicios de la Unidad I</a:t>
            </a:r>
          </a:p>
        </p:txBody>
      </p:sp>
      <p:pic>
        <p:nvPicPr>
          <p:cNvPr id="8" name="Picture 8"/>
          <p:cNvPicPr>
            <a:picLocks noChangeAspect="1"/>
          </p:cNvPicPr>
          <p:nvPr/>
        </p:nvPicPr>
        <p:blipFill>
          <a:blip r:embed="rId5"/>
          <a:srcRect/>
          <a:stretch>
            <a:fillRect/>
          </a:stretch>
        </p:blipFill>
        <p:spPr>
          <a:xfrm rot="7638463">
            <a:off x="16774536" y="-1929173"/>
            <a:ext cx="969528" cy="6583212"/>
          </a:xfrm>
          <a:prstGeom prst="rect">
            <a:avLst/>
          </a:prstGeom>
        </p:spPr>
      </p:pic>
      <p:pic>
        <p:nvPicPr>
          <p:cNvPr id="9" name="Picture 9"/>
          <p:cNvPicPr>
            <a:picLocks noChangeAspect="1"/>
          </p:cNvPicPr>
          <p:nvPr/>
        </p:nvPicPr>
        <p:blipFill>
          <a:blip r:embed="rId6"/>
          <a:srcRect/>
          <a:stretch>
            <a:fillRect/>
          </a:stretch>
        </p:blipFill>
        <p:spPr>
          <a:xfrm>
            <a:off x="-255074" y="-200700"/>
            <a:ext cx="3601458" cy="3126266"/>
          </a:xfrm>
          <a:prstGeom prst="rect">
            <a:avLst/>
          </a:prstGeom>
        </p:spPr>
      </p:pic>
      <p:pic>
        <p:nvPicPr>
          <p:cNvPr id="10" name="Picture 10"/>
          <p:cNvPicPr>
            <a:picLocks noChangeAspect="1"/>
          </p:cNvPicPr>
          <p:nvPr/>
        </p:nvPicPr>
        <p:blipFill>
          <a:blip r:embed="rId6"/>
          <a:srcRect/>
          <a:stretch>
            <a:fillRect/>
          </a:stretch>
        </p:blipFill>
        <p:spPr>
          <a:xfrm>
            <a:off x="15716899" y="0"/>
            <a:ext cx="3601458" cy="3126266"/>
          </a:xfrm>
          <a:prstGeom prst="rect">
            <a:avLst/>
          </a:prstGeom>
        </p:spPr>
      </p:pic>
      <p:pic>
        <p:nvPicPr>
          <p:cNvPr id="11" name="Picture 11"/>
          <p:cNvPicPr>
            <a:picLocks noChangeAspect="1"/>
          </p:cNvPicPr>
          <p:nvPr/>
        </p:nvPicPr>
        <p:blipFill>
          <a:blip r:embed="rId5"/>
          <a:srcRect/>
          <a:stretch>
            <a:fillRect/>
          </a:stretch>
        </p:blipFill>
        <p:spPr>
          <a:xfrm rot="2798730">
            <a:off x="135431" y="-1929173"/>
            <a:ext cx="969528" cy="658321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3A4D8"/>
        </a:solidFill>
        <a:effectLst/>
      </p:bgPr>
    </p:bg>
    <p:spTree>
      <p:nvGrpSpPr>
        <p:cNvPr id="1" name=""/>
        <p:cNvGrpSpPr/>
        <p:nvPr/>
      </p:nvGrpSpPr>
      <p:grpSpPr>
        <a:xfrm>
          <a:off x="0" y="0"/>
          <a:ext cx="0" cy="0"/>
          <a:chOff x="0" y="0"/>
          <a:chExt cx="0" cy="0"/>
        </a:xfrm>
      </p:grpSpPr>
      <p:sp>
        <p:nvSpPr>
          <p:cNvPr id="2" name="TextBox 2"/>
          <p:cNvSpPr txBox="1"/>
          <p:nvPr/>
        </p:nvSpPr>
        <p:spPr>
          <a:xfrm>
            <a:off x="4019077" y="4309130"/>
            <a:ext cx="5408460" cy="309007"/>
          </a:xfrm>
          <a:prstGeom prst="rect">
            <a:avLst/>
          </a:prstGeom>
        </p:spPr>
        <p:txBody>
          <a:bodyPr lIns="0" tIns="0" rIns="0" bIns="0" rtlCol="0" anchor="t">
            <a:spAutoFit/>
          </a:bodyPr>
          <a:lstStyle/>
          <a:p>
            <a:pPr algn="ctr">
              <a:lnSpc>
                <a:spcPts val="2394"/>
              </a:lnSpc>
            </a:pPr>
            <a:r>
              <a:rPr lang="en-US" sz="2100">
                <a:solidFill>
                  <a:srgbClr val="1C4F59"/>
                </a:solidFill>
                <a:latin typeface="Aileron Regular Bold"/>
              </a:rPr>
              <a:t>Rec</a:t>
            </a:r>
          </a:p>
        </p:txBody>
      </p:sp>
      <p:grpSp>
        <p:nvGrpSpPr>
          <p:cNvPr id="3" name="Group 3"/>
          <p:cNvGrpSpPr/>
          <p:nvPr/>
        </p:nvGrpSpPr>
        <p:grpSpPr>
          <a:xfrm>
            <a:off x="659541" y="1606644"/>
            <a:ext cx="16444637" cy="3312047"/>
            <a:chOff x="0" y="0"/>
            <a:chExt cx="3886054" cy="782674"/>
          </a:xfrm>
        </p:grpSpPr>
        <p:sp>
          <p:nvSpPr>
            <p:cNvPr id="4" name="Freeform 4"/>
            <p:cNvSpPr/>
            <p:nvPr/>
          </p:nvSpPr>
          <p:spPr>
            <a:xfrm>
              <a:off x="0" y="0"/>
              <a:ext cx="3886054" cy="782674"/>
            </a:xfrm>
            <a:custGeom>
              <a:avLst/>
              <a:gdLst/>
              <a:ahLst/>
              <a:cxnLst/>
              <a:rect l="l" t="t" r="r" b="b"/>
              <a:pathLst>
                <a:path w="3886054" h="782674">
                  <a:moveTo>
                    <a:pt x="3761594" y="782674"/>
                  </a:moveTo>
                  <a:lnTo>
                    <a:pt x="124460" y="782674"/>
                  </a:lnTo>
                  <a:cubicBezTo>
                    <a:pt x="55880" y="782674"/>
                    <a:pt x="0" y="726794"/>
                    <a:pt x="0" y="658214"/>
                  </a:cubicBezTo>
                  <a:lnTo>
                    <a:pt x="0" y="124460"/>
                  </a:lnTo>
                  <a:cubicBezTo>
                    <a:pt x="0" y="55880"/>
                    <a:pt x="55880" y="0"/>
                    <a:pt x="124460" y="0"/>
                  </a:cubicBezTo>
                  <a:lnTo>
                    <a:pt x="3761594" y="0"/>
                  </a:lnTo>
                  <a:cubicBezTo>
                    <a:pt x="3830174" y="0"/>
                    <a:pt x="3886054" y="55880"/>
                    <a:pt x="3886054" y="124460"/>
                  </a:cubicBezTo>
                  <a:lnTo>
                    <a:pt x="3886054" y="658214"/>
                  </a:lnTo>
                  <a:cubicBezTo>
                    <a:pt x="3886054" y="726794"/>
                    <a:pt x="3830174" y="782674"/>
                    <a:pt x="3761594" y="782674"/>
                  </a:cubicBezTo>
                  <a:close/>
                </a:path>
              </a:pathLst>
            </a:custGeom>
            <a:solidFill>
              <a:srgbClr val="FFFFFF"/>
            </a:solidFill>
          </p:spPr>
        </p:sp>
      </p:grpSp>
      <p:pic>
        <p:nvPicPr>
          <p:cNvPr id="5" name="Picture 5"/>
          <p:cNvPicPr>
            <a:picLocks noChangeAspect="1"/>
          </p:cNvPicPr>
          <p:nvPr/>
        </p:nvPicPr>
        <p:blipFill>
          <a:blip r:embed="rId2"/>
          <a:srcRect/>
          <a:stretch>
            <a:fillRect/>
          </a:stretch>
        </p:blipFill>
        <p:spPr>
          <a:xfrm rot="1836420">
            <a:off x="16618633" y="2573413"/>
            <a:ext cx="1281335" cy="1515557"/>
          </a:xfrm>
          <a:prstGeom prst="rect">
            <a:avLst/>
          </a:prstGeom>
        </p:spPr>
      </p:pic>
      <p:pic>
        <p:nvPicPr>
          <p:cNvPr id="6" name="Picture 6"/>
          <p:cNvPicPr>
            <a:picLocks noChangeAspect="1"/>
          </p:cNvPicPr>
          <p:nvPr/>
        </p:nvPicPr>
        <p:blipFill>
          <a:blip r:embed="rId3"/>
          <a:srcRect/>
          <a:stretch>
            <a:fillRect/>
          </a:stretch>
        </p:blipFill>
        <p:spPr>
          <a:xfrm>
            <a:off x="659541" y="3122010"/>
            <a:ext cx="1712859" cy="1622545"/>
          </a:xfrm>
          <a:prstGeom prst="rect">
            <a:avLst/>
          </a:prstGeom>
        </p:spPr>
      </p:pic>
      <p:grpSp>
        <p:nvGrpSpPr>
          <p:cNvPr id="7" name="Group 7"/>
          <p:cNvGrpSpPr/>
          <p:nvPr/>
        </p:nvGrpSpPr>
        <p:grpSpPr>
          <a:xfrm>
            <a:off x="0" y="9466902"/>
            <a:ext cx="18288000" cy="820098"/>
            <a:chOff x="0" y="0"/>
            <a:chExt cx="6555032" cy="293951"/>
          </a:xfrm>
        </p:grpSpPr>
        <p:sp>
          <p:nvSpPr>
            <p:cNvPr id="8" name="Freeform 8"/>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189F87"/>
            </a:solidFill>
          </p:spPr>
        </p:sp>
      </p:grpSp>
      <p:sp>
        <p:nvSpPr>
          <p:cNvPr id="9" name="TextBox 9"/>
          <p:cNvSpPr txBox="1"/>
          <p:nvPr/>
        </p:nvSpPr>
        <p:spPr>
          <a:xfrm>
            <a:off x="3778340" y="139977"/>
            <a:ext cx="11298394" cy="1243930"/>
          </a:xfrm>
          <a:prstGeom prst="rect">
            <a:avLst/>
          </a:prstGeom>
        </p:spPr>
        <p:txBody>
          <a:bodyPr lIns="0" tIns="0" rIns="0" bIns="0" rtlCol="0" anchor="t">
            <a:spAutoFit/>
          </a:bodyPr>
          <a:lstStyle/>
          <a:p>
            <a:pPr algn="ctr">
              <a:lnSpc>
                <a:spcPts val="9674"/>
              </a:lnSpc>
            </a:pPr>
            <a:r>
              <a:rPr lang="en-US" sz="8062" dirty="0">
                <a:solidFill>
                  <a:srgbClr val="FFFFFF"/>
                </a:solidFill>
                <a:latin typeface="Magic Dreams" panose="02000600000000000000" pitchFamily="2" charset="0"/>
              </a:rPr>
              <a:t>UNIDAD 2</a:t>
            </a:r>
          </a:p>
        </p:txBody>
      </p:sp>
      <p:pic>
        <p:nvPicPr>
          <p:cNvPr id="10" name="Picture 10"/>
          <p:cNvPicPr>
            <a:picLocks noChangeAspect="1"/>
          </p:cNvPicPr>
          <p:nvPr/>
        </p:nvPicPr>
        <p:blipFill>
          <a:blip r:embed="rId4"/>
          <a:srcRect/>
          <a:stretch>
            <a:fillRect/>
          </a:stretch>
        </p:blipFill>
        <p:spPr>
          <a:xfrm rot="2863816">
            <a:off x="15585420" y="7577991"/>
            <a:ext cx="2015006" cy="1857469"/>
          </a:xfrm>
          <a:prstGeom prst="rect">
            <a:avLst/>
          </a:prstGeom>
        </p:spPr>
      </p:pic>
      <p:pic>
        <p:nvPicPr>
          <p:cNvPr id="11" name="Picture 11"/>
          <p:cNvPicPr>
            <a:picLocks noChangeAspect="1"/>
          </p:cNvPicPr>
          <p:nvPr/>
        </p:nvPicPr>
        <p:blipFill>
          <a:blip r:embed="rId5"/>
          <a:srcRect/>
          <a:stretch>
            <a:fillRect/>
          </a:stretch>
        </p:blipFill>
        <p:spPr>
          <a:xfrm>
            <a:off x="0" y="5252152"/>
            <a:ext cx="3726818" cy="4114800"/>
          </a:xfrm>
          <a:prstGeom prst="rect">
            <a:avLst/>
          </a:prstGeom>
        </p:spPr>
      </p:pic>
      <p:pic>
        <p:nvPicPr>
          <p:cNvPr id="12" name="Picture 12"/>
          <p:cNvPicPr>
            <a:picLocks noChangeAspect="1"/>
          </p:cNvPicPr>
          <p:nvPr/>
        </p:nvPicPr>
        <p:blipFill>
          <a:blip r:embed="rId6"/>
          <a:srcRect/>
          <a:stretch>
            <a:fillRect/>
          </a:stretch>
        </p:blipFill>
        <p:spPr>
          <a:xfrm rot="7638463">
            <a:off x="16774536" y="-1929173"/>
            <a:ext cx="969528" cy="6583212"/>
          </a:xfrm>
          <a:prstGeom prst="rect">
            <a:avLst/>
          </a:prstGeom>
        </p:spPr>
      </p:pic>
      <p:pic>
        <p:nvPicPr>
          <p:cNvPr id="13" name="Picture 13"/>
          <p:cNvPicPr>
            <a:picLocks noChangeAspect="1"/>
          </p:cNvPicPr>
          <p:nvPr/>
        </p:nvPicPr>
        <p:blipFill>
          <a:blip r:embed="rId7"/>
          <a:srcRect l="21053" t="48789" r="49999" b="22690"/>
          <a:stretch>
            <a:fillRect/>
          </a:stretch>
        </p:blipFill>
        <p:spPr>
          <a:xfrm>
            <a:off x="4923914" y="5252152"/>
            <a:ext cx="7915892" cy="4387121"/>
          </a:xfrm>
          <a:prstGeom prst="rect">
            <a:avLst/>
          </a:prstGeom>
        </p:spPr>
      </p:pic>
      <p:sp>
        <p:nvSpPr>
          <p:cNvPr id="14" name="TextBox 14"/>
          <p:cNvSpPr txBox="1"/>
          <p:nvPr/>
        </p:nvSpPr>
        <p:spPr>
          <a:xfrm>
            <a:off x="8573201" y="2876482"/>
            <a:ext cx="7746" cy="791830"/>
          </a:xfrm>
          <a:prstGeom prst="rect">
            <a:avLst/>
          </a:prstGeom>
        </p:spPr>
        <p:txBody>
          <a:bodyPr lIns="0" tIns="0" rIns="0" bIns="0" rtlCol="0" anchor="t">
            <a:spAutoFit/>
          </a:bodyPr>
          <a:lstStyle/>
          <a:p>
            <a:pPr algn="ctr">
              <a:lnSpc>
                <a:spcPts val="6245"/>
              </a:lnSpc>
              <a:spcBef>
                <a:spcPct val="0"/>
              </a:spcBef>
            </a:pPr>
            <a:endParaRPr/>
          </a:p>
        </p:txBody>
      </p:sp>
      <p:sp>
        <p:nvSpPr>
          <p:cNvPr id="15" name="TextBox 15"/>
          <p:cNvSpPr txBox="1"/>
          <p:nvPr/>
        </p:nvSpPr>
        <p:spPr>
          <a:xfrm>
            <a:off x="1711101" y="1743691"/>
            <a:ext cx="14157071" cy="3175000"/>
          </a:xfrm>
          <a:prstGeom prst="rect">
            <a:avLst/>
          </a:prstGeom>
        </p:spPr>
        <p:txBody>
          <a:bodyPr lIns="0" tIns="0" rIns="0" bIns="0" rtlCol="0" anchor="t">
            <a:spAutoFit/>
          </a:bodyPr>
          <a:lstStyle/>
          <a:p>
            <a:pPr algn="ctr">
              <a:lnSpc>
                <a:spcPts val="5040"/>
              </a:lnSpc>
              <a:spcBef>
                <a:spcPct val="0"/>
              </a:spcBef>
            </a:pPr>
            <a:r>
              <a:rPr lang="en-US" sz="4200">
                <a:solidFill>
                  <a:srgbClr val="000000"/>
                </a:solidFill>
                <a:latin typeface="Atma Medium"/>
              </a:rPr>
              <a:t>En este análisis de la segunda unidad se logró visualizar que los niños ya tienen una noción más avanzada de la escritura y comienzan a  utilizarla para escribir oraciones, describir objetos y revisar diversas temáticas utilizando la escritura a partir de lecturas.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1608</Words>
  <Application>Microsoft Office PowerPoint</Application>
  <PresentationFormat>Personalizado</PresentationFormat>
  <Paragraphs>126</Paragraphs>
  <Slides>26</Slides>
  <Notes>0</Notes>
  <HiddenSlides>0</HiddenSlides>
  <MMClips>0</MMClips>
  <ScaleCrop>false</ScaleCrop>
  <HeadingPairs>
    <vt:vector size="6" baseType="variant">
      <vt:variant>
        <vt:lpstr>Fuentes usadas</vt:lpstr>
      </vt:variant>
      <vt:variant>
        <vt:i4>13</vt:i4>
      </vt:variant>
      <vt:variant>
        <vt:lpstr>Tema</vt:lpstr>
      </vt:variant>
      <vt:variant>
        <vt:i4>1</vt:i4>
      </vt:variant>
      <vt:variant>
        <vt:lpstr>Títulos de diapositiva</vt:lpstr>
      </vt:variant>
      <vt:variant>
        <vt:i4>26</vt:i4>
      </vt:variant>
    </vt:vector>
  </HeadingPairs>
  <TitlesOfParts>
    <vt:vector size="40" baseType="lpstr">
      <vt:lpstr>Atma Medium</vt:lpstr>
      <vt:lpstr>Avocado Creamy</vt:lpstr>
      <vt:lpstr>Arial</vt:lpstr>
      <vt:lpstr>Aubrey</vt:lpstr>
      <vt:lpstr>Yeseva One</vt:lpstr>
      <vt:lpstr>Belleza</vt:lpstr>
      <vt:lpstr>Aileron Regular</vt:lpstr>
      <vt:lpstr>Poetsen</vt:lpstr>
      <vt:lpstr>Aileron Regular Bold</vt:lpstr>
      <vt:lpstr>Open Sans Light Bold</vt:lpstr>
      <vt:lpstr>Calibri</vt:lpstr>
      <vt:lpstr>Atma Medium Bold</vt:lpstr>
      <vt:lpstr>Magic Dreams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Lenguaje y Alfabetización</dc:title>
  <dc:creator>Lupitaym</dc:creator>
  <cp:lastModifiedBy>Lupitaym</cp:lastModifiedBy>
  <cp:revision>2</cp:revision>
  <dcterms:created xsi:type="dcterms:W3CDTF">2006-08-16T00:00:00Z</dcterms:created>
  <dcterms:modified xsi:type="dcterms:W3CDTF">2020-10-28T05:35:00Z</dcterms:modified>
  <dc:identifier>DAEL06MMSK4</dc:identifier>
</cp:coreProperties>
</file>