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2"/>
  </p:notesMasterIdLst>
  <p:sldIdLst>
    <p:sldId id="256" r:id="rId2"/>
    <p:sldId id="257" r:id="rId3"/>
    <p:sldId id="314" r:id="rId4"/>
    <p:sldId id="258" r:id="rId5"/>
    <p:sldId id="313" r:id="rId6"/>
    <p:sldId id="300" r:id="rId7"/>
    <p:sldId id="312" r:id="rId8"/>
    <p:sldId id="261" r:id="rId9"/>
    <p:sldId id="302" r:id="rId10"/>
    <p:sldId id="307" r:id="rId11"/>
    <p:sldId id="308" r:id="rId12"/>
    <p:sldId id="259" r:id="rId13"/>
    <p:sldId id="260" r:id="rId14"/>
    <p:sldId id="262" r:id="rId15"/>
    <p:sldId id="304" r:id="rId16"/>
    <p:sldId id="264" r:id="rId17"/>
    <p:sldId id="301" r:id="rId18"/>
    <p:sldId id="310" r:id="rId19"/>
    <p:sldId id="311" r:id="rId20"/>
    <p:sldId id="303" r:id="rId21"/>
  </p:sldIdLst>
  <p:sldSz cx="9144000" cy="5143500" type="screen16x9"/>
  <p:notesSz cx="6858000" cy="9144000"/>
  <p:embeddedFontLst>
    <p:embeddedFont>
      <p:font typeface="Anonymous Pro" panose="020B0604020202020204" charset="0"/>
      <p:regular r:id="rId23"/>
      <p:bold r:id="rId24"/>
      <p:italic r:id="rId25"/>
      <p:boldItalic r:id="rId26"/>
    </p:embeddedFont>
    <p:embeddedFont>
      <p:font typeface="Britannic Bold" panose="020B0903060703020204" pitchFamily="34" charset="0"/>
      <p:regular r:id="rId27"/>
    </p:embeddedFont>
    <p:embeddedFont>
      <p:font typeface="Coming Soon" panose="020B0604020202020204" charset="0"/>
      <p:regular r:id="rId28"/>
    </p:embeddedFont>
    <p:embeddedFont>
      <p:font typeface="Concert One" panose="020B0604020202020204" charset="0"/>
      <p:regular r:id="rId29"/>
    </p:embeddedFont>
    <p:embeddedFont>
      <p:font typeface="Roboto Mono Regular"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284574-60B2-4996-81DC-63EB855618C8}">
  <a:tblStyle styleId="{6B284574-60B2-4996-81DC-63EB855618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1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9" name="Google Shape;79;p1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 name="Google Shape;80;p1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1" name="Google Shape;81;p1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2" name="Google Shape;82;p1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3" name="Google Shape;83;p1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59" r:id="rId8"/>
    <p:sldLayoutId id="2147483660" r:id="rId9"/>
    <p:sldLayoutId id="2147483661" r:id="rId10"/>
    <p:sldLayoutId id="2147483666" r:id="rId11"/>
    <p:sldLayoutId id="2147483669"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educapeques.com/escuela-de-padres/el-metodo-fonetico.html#:~:text=El%20m%C3%A9todo%20de%20ense%C3%B1anza%20fon%C3%A9tico,y%20despu%C3%A9s%20de%20la%20escritura"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79619" y="2181729"/>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Juguemos a leer</a:t>
            </a:r>
            <a:br>
              <a:rPr lang="es-MX" dirty="0"/>
            </a:br>
            <a:r>
              <a:rPr lang="es-ES" dirty="0"/>
              <a:t>Desarrollo de competencias de Lenguaje</a:t>
            </a:r>
            <a:endParaRPr dirty="0">
              <a:solidFill>
                <a:schemeClr val="accent2"/>
              </a:solidFill>
            </a:endParaRPr>
          </a:p>
        </p:txBody>
      </p:sp>
      <p:sp>
        <p:nvSpPr>
          <p:cNvPr id="177" name="Google Shape;177;p29"/>
          <p:cNvSpPr txBox="1">
            <a:spLocks noGrp="1"/>
          </p:cNvSpPr>
          <p:nvPr>
            <p:ph type="subTitle" idx="1"/>
          </p:nvPr>
        </p:nvSpPr>
        <p:spPr>
          <a:xfrm>
            <a:off x="1469468" y="3414940"/>
            <a:ext cx="1758648"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800" b="0" i="0" u="none" strike="noStrike" dirty="0">
                <a:solidFill>
                  <a:srgbClr val="000000"/>
                </a:solidFill>
                <a:effectLst/>
                <a:latin typeface="Arial" panose="020B0604020202020204" pitchFamily="34" charset="0"/>
              </a:rPr>
              <a:t>Jardín de Niños “Gloria Lozano Enríquez”</a:t>
            </a:r>
            <a:endParaRPr b="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0" name="Google Shape;180;p29"/>
          <p:cNvSpPr/>
          <p:nvPr/>
        </p:nvSpPr>
        <p:spPr>
          <a:xfrm>
            <a:off x="1852367" y="4565095"/>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
        <p:nvSpPr>
          <p:cNvPr id="2" name="CuadroTexto 1">
            <a:extLst>
              <a:ext uri="{FF2B5EF4-FFF2-40B4-BE49-F238E27FC236}">
                <a16:creationId xmlns:a16="http://schemas.microsoft.com/office/drawing/2014/main" id="{44475D28-96D1-40C6-9284-06B3C4FA5956}"/>
              </a:ext>
            </a:extLst>
          </p:cNvPr>
          <p:cNvSpPr txBox="1"/>
          <p:nvPr/>
        </p:nvSpPr>
        <p:spPr>
          <a:xfrm>
            <a:off x="5915885" y="3224033"/>
            <a:ext cx="3887067" cy="1354217"/>
          </a:xfrm>
          <a:prstGeom prst="rect">
            <a:avLst/>
          </a:prstGeom>
          <a:noFill/>
        </p:spPr>
        <p:txBody>
          <a:bodyPr wrap="square" rtlCol="0">
            <a:spAutoFit/>
          </a:bodyPr>
          <a:lstStyle/>
          <a:p>
            <a:pPr algn="ctr" rtl="0">
              <a:spcBef>
                <a:spcPts val="0"/>
              </a:spcBef>
              <a:spcAft>
                <a:spcPts val="0"/>
              </a:spcAft>
            </a:pPr>
            <a:r>
              <a:rPr lang="es-MX" sz="1800" b="1" i="0" u="none" strike="noStrike" dirty="0">
                <a:solidFill>
                  <a:srgbClr val="595959"/>
                </a:solidFill>
                <a:effectLst/>
                <a:latin typeface="Arial" panose="020B0604020202020204" pitchFamily="34" charset="0"/>
              </a:rPr>
              <a:t>Rosario Ahumada </a:t>
            </a:r>
            <a:endParaRPr lang="es-MX" b="1" dirty="0">
              <a:effectLst/>
            </a:endParaRPr>
          </a:p>
          <a:p>
            <a:pPr algn="ctr" rtl="0">
              <a:spcBef>
                <a:spcPts val="0"/>
              </a:spcBef>
              <a:spcAft>
                <a:spcPts val="0"/>
              </a:spcAft>
            </a:pPr>
            <a:endParaRPr lang="es-MX" sz="1800" b="1" i="0" u="none" strike="noStrike" dirty="0">
              <a:solidFill>
                <a:srgbClr val="595959"/>
              </a:solidFill>
              <a:effectLst/>
              <a:latin typeface="Arial" panose="020B0604020202020204" pitchFamily="34" charset="0"/>
            </a:endParaRPr>
          </a:p>
          <a:p>
            <a:pPr algn="ctr" rtl="0">
              <a:spcBef>
                <a:spcPts val="0"/>
              </a:spcBef>
              <a:spcAft>
                <a:spcPts val="0"/>
              </a:spcAft>
            </a:pPr>
            <a:r>
              <a:rPr lang="es-MX" sz="1800" b="1" i="0" u="none" strike="noStrike" dirty="0">
                <a:solidFill>
                  <a:srgbClr val="595959"/>
                </a:solidFill>
                <a:effectLst/>
                <a:latin typeface="Arial" panose="020B0604020202020204" pitchFamily="34" charset="0"/>
              </a:rPr>
              <a:t>Alicia Montenegro</a:t>
            </a:r>
            <a:endParaRPr lang="es-MX" b="1" dirty="0">
              <a:effectLst/>
            </a:endParaRPr>
          </a:p>
          <a:p>
            <a:br>
              <a:rPr lang="es-MX" dirty="0"/>
            </a:b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91BD124-C983-45C6-B623-741F72647CD0}"/>
              </a:ext>
            </a:extLst>
          </p:cNvPr>
          <p:cNvPicPr>
            <a:picLocks noChangeAspect="1"/>
          </p:cNvPicPr>
          <p:nvPr/>
        </p:nvPicPr>
        <p:blipFill rotWithShape="1">
          <a:blip r:embed="rId2"/>
          <a:srcRect l="39884" t="22726" r="39651" b="21226"/>
          <a:stretch/>
        </p:blipFill>
        <p:spPr>
          <a:xfrm>
            <a:off x="382772" y="340242"/>
            <a:ext cx="4189228" cy="4469662"/>
          </a:xfrm>
          <a:prstGeom prst="rect">
            <a:avLst/>
          </a:prstGeom>
        </p:spPr>
      </p:pic>
      <p:pic>
        <p:nvPicPr>
          <p:cNvPr id="5" name="Imagen 4">
            <a:extLst>
              <a:ext uri="{FF2B5EF4-FFF2-40B4-BE49-F238E27FC236}">
                <a16:creationId xmlns:a16="http://schemas.microsoft.com/office/drawing/2014/main" id="{F3526913-E503-4C96-90CF-C93598A9A767}"/>
              </a:ext>
            </a:extLst>
          </p:cNvPr>
          <p:cNvPicPr>
            <a:picLocks noChangeAspect="1"/>
          </p:cNvPicPr>
          <p:nvPr/>
        </p:nvPicPr>
        <p:blipFill>
          <a:blip r:embed="rId3"/>
          <a:stretch>
            <a:fillRect/>
          </a:stretch>
        </p:blipFill>
        <p:spPr>
          <a:xfrm>
            <a:off x="4571999" y="365535"/>
            <a:ext cx="4189227" cy="4444369"/>
          </a:xfrm>
          <a:prstGeom prst="rect">
            <a:avLst/>
          </a:prstGeom>
        </p:spPr>
      </p:pic>
    </p:spTree>
    <p:extLst>
      <p:ext uri="{BB962C8B-B14F-4D97-AF65-F5344CB8AC3E}">
        <p14:creationId xmlns:p14="http://schemas.microsoft.com/office/powerpoint/2010/main" val="123831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FB24B6-D2DC-4215-86B9-FE759BC1416D}"/>
              </a:ext>
            </a:extLst>
          </p:cNvPr>
          <p:cNvPicPr>
            <a:picLocks noChangeAspect="1"/>
          </p:cNvPicPr>
          <p:nvPr/>
        </p:nvPicPr>
        <p:blipFill rotWithShape="1">
          <a:blip r:embed="rId2"/>
          <a:srcRect l="39303" t="22957" r="39069" b="22029"/>
          <a:stretch/>
        </p:blipFill>
        <p:spPr>
          <a:xfrm>
            <a:off x="361507" y="350873"/>
            <a:ext cx="4210493" cy="4486941"/>
          </a:xfrm>
          <a:prstGeom prst="rect">
            <a:avLst/>
          </a:prstGeom>
        </p:spPr>
      </p:pic>
      <p:pic>
        <p:nvPicPr>
          <p:cNvPr id="4" name="Imagen 3">
            <a:extLst>
              <a:ext uri="{FF2B5EF4-FFF2-40B4-BE49-F238E27FC236}">
                <a16:creationId xmlns:a16="http://schemas.microsoft.com/office/drawing/2014/main" id="{0E002C48-5447-459C-AA9E-DCE11C3839CC}"/>
              </a:ext>
            </a:extLst>
          </p:cNvPr>
          <p:cNvPicPr>
            <a:picLocks noChangeAspect="1"/>
          </p:cNvPicPr>
          <p:nvPr/>
        </p:nvPicPr>
        <p:blipFill rotWithShape="1">
          <a:blip r:embed="rId3"/>
          <a:srcRect l="40117" t="23967" r="40464" b="20606"/>
          <a:stretch/>
        </p:blipFill>
        <p:spPr>
          <a:xfrm>
            <a:off x="4572000" y="350873"/>
            <a:ext cx="4210493" cy="4486941"/>
          </a:xfrm>
          <a:prstGeom prst="rect">
            <a:avLst/>
          </a:prstGeom>
        </p:spPr>
      </p:pic>
    </p:spTree>
    <p:extLst>
      <p:ext uri="{BB962C8B-B14F-4D97-AF65-F5344CB8AC3E}">
        <p14:creationId xmlns:p14="http://schemas.microsoft.com/office/powerpoint/2010/main" val="319168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1" name="Google Shape;211;p32"/>
          <p:cNvPicPr preferRelativeResize="0"/>
          <p:nvPr/>
        </p:nvPicPr>
        <p:blipFill>
          <a:blip r:embed="rId3">
            <a:alphaModFix amt="86000"/>
          </a:blip>
          <a:stretch>
            <a:fillRect/>
          </a:stretch>
        </p:blipFill>
        <p:spPr>
          <a:xfrm rot="1344117">
            <a:off x="92131" y="478249"/>
            <a:ext cx="2929028" cy="2116961"/>
          </a:xfrm>
          <a:prstGeom prst="rect">
            <a:avLst/>
          </a:prstGeom>
          <a:noFill/>
          <a:ln>
            <a:noFill/>
          </a:ln>
        </p:spPr>
      </p:pic>
      <p:pic>
        <p:nvPicPr>
          <p:cNvPr id="212" name="Google Shape;212;p32"/>
          <p:cNvPicPr preferRelativeResize="0"/>
          <p:nvPr/>
        </p:nvPicPr>
        <p:blipFill rotWithShape="1">
          <a:blip r:embed="rId4">
            <a:alphaModFix/>
          </a:blip>
          <a:srcRect t="16970" r="8892" b="21025"/>
          <a:stretch/>
        </p:blipFill>
        <p:spPr>
          <a:xfrm rot="10800000">
            <a:off x="678923" y="2984212"/>
            <a:ext cx="2036850" cy="810276"/>
          </a:xfrm>
          <a:prstGeom prst="rect">
            <a:avLst/>
          </a:prstGeom>
          <a:noFill/>
          <a:ln>
            <a:noFill/>
          </a:ln>
        </p:spPr>
      </p:pic>
      <p:pic>
        <p:nvPicPr>
          <p:cNvPr id="213" name="Google Shape;213;p32"/>
          <p:cNvPicPr preferRelativeResize="0"/>
          <p:nvPr/>
        </p:nvPicPr>
        <p:blipFill rotWithShape="1">
          <a:blip r:embed="rId5">
            <a:alphaModFix/>
          </a:blip>
          <a:srcRect t="16734" r="8892" b="18300"/>
          <a:stretch/>
        </p:blipFill>
        <p:spPr>
          <a:xfrm rot="10800000">
            <a:off x="1103982" y="3580051"/>
            <a:ext cx="2036850" cy="846042"/>
          </a:xfrm>
          <a:prstGeom prst="rect">
            <a:avLst/>
          </a:prstGeom>
          <a:noFill/>
          <a:ln>
            <a:noFill/>
          </a:ln>
        </p:spPr>
      </p:pic>
      <p:sp>
        <p:nvSpPr>
          <p:cNvPr id="214" name="Google Shape;214;p32"/>
          <p:cNvSpPr txBox="1">
            <a:spLocks noGrp="1"/>
          </p:cNvSpPr>
          <p:nvPr>
            <p:ph type="title"/>
          </p:nvPr>
        </p:nvSpPr>
        <p:spPr>
          <a:xfrm>
            <a:off x="455022" y="721029"/>
            <a:ext cx="2217977"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Guía Didáctica </a:t>
            </a:r>
            <a:endParaRPr dirty="0"/>
          </a:p>
        </p:txBody>
      </p:sp>
      <p:sp>
        <p:nvSpPr>
          <p:cNvPr id="3" name="Subtítulo 2">
            <a:extLst>
              <a:ext uri="{FF2B5EF4-FFF2-40B4-BE49-F238E27FC236}">
                <a16:creationId xmlns:a16="http://schemas.microsoft.com/office/drawing/2014/main" id="{ED53E843-4D06-49A4-BD36-D35E98DDEC36}"/>
              </a:ext>
            </a:extLst>
          </p:cNvPr>
          <p:cNvSpPr>
            <a:spLocks noGrp="1"/>
          </p:cNvSpPr>
          <p:nvPr>
            <p:ph type="subTitle" idx="1"/>
          </p:nvPr>
        </p:nvSpPr>
        <p:spPr>
          <a:xfrm>
            <a:off x="2715773" y="1140428"/>
            <a:ext cx="4322980" cy="2059971"/>
          </a:xfrm>
        </p:spPr>
        <p:txBody>
          <a:bodyPr/>
          <a:lstStyle/>
          <a:p>
            <a:pPr algn="l"/>
            <a:r>
              <a:rPr lang="es-MX" sz="2400" dirty="0"/>
              <a:t>Se sugieren activadas, </a:t>
            </a:r>
          </a:p>
          <a:p>
            <a:pPr algn="l"/>
            <a:r>
              <a:rPr lang="es-MX" sz="2400" dirty="0"/>
              <a:t>dinámicas, juegos y</a:t>
            </a:r>
          </a:p>
          <a:p>
            <a:pPr algn="l"/>
            <a:r>
              <a:rPr lang="es-MX" sz="2400" dirty="0"/>
              <a:t>experiencias vivenciales y </a:t>
            </a:r>
          </a:p>
          <a:p>
            <a:pPr algn="l"/>
            <a:r>
              <a:rPr lang="es-MX" sz="2400" dirty="0"/>
              <a:t>socializadas que se orientan a</a:t>
            </a:r>
          </a:p>
          <a:p>
            <a:pPr algn="l"/>
            <a:r>
              <a:rPr lang="es-MX" sz="2400" dirty="0"/>
              <a:t>la construcción de</a:t>
            </a:r>
          </a:p>
          <a:p>
            <a:pPr algn="l"/>
            <a:r>
              <a:rPr lang="es-MX" sz="2400" dirty="0"/>
              <a:t>competencias. </a:t>
            </a:r>
          </a:p>
        </p:txBody>
      </p:sp>
      <p:pic>
        <p:nvPicPr>
          <p:cNvPr id="3074" name="Picture 2">
            <a:extLst>
              <a:ext uri="{FF2B5EF4-FFF2-40B4-BE49-F238E27FC236}">
                <a16:creationId xmlns:a16="http://schemas.microsoft.com/office/drawing/2014/main" id="{2E73B8B7-FBB1-48C3-9BD5-C3B1DE21C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8229" y="1647824"/>
            <a:ext cx="2418059" cy="310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475362" y="1275270"/>
            <a:ext cx="4032578" cy="3035388"/>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ES" dirty="0">
                <a:solidFill>
                  <a:schemeClr val="tx1">
                    <a:lumMod val="50000"/>
                  </a:schemeClr>
                </a:solidFill>
                <a:latin typeface="Arial "/>
              </a:rPr>
              <a:t>“Juguemos a leer” esta fundamentado en el método fonético- sintético, es decir, parte de las unidades mínimas hasta llegar a la comprensión de unidades con significado.</a:t>
            </a:r>
          </a:p>
          <a:p>
            <a:pPr marL="0" lvl="0" indent="0" algn="just" rtl="0">
              <a:spcBef>
                <a:spcPts val="0"/>
              </a:spcBef>
              <a:spcAft>
                <a:spcPts val="1600"/>
              </a:spcAft>
              <a:buNone/>
            </a:pPr>
            <a:r>
              <a:rPr lang="es-ES" dirty="0">
                <a:solidFill>
                  <a:schemeClr val="tx1">
                    <a:lumMod val="50000"/>
                  </a:schemeClr>
                </a:solidFill>
                <a:latin typeface="Arial "/>
              </a:rPr>
              <a:t>El método de enseñanza fonético, también llamado fónico es un método de enseñanza de la lectura de tipo sintético, que comienza por aprender sonidos sencillos de letras, para luego combinar varios sonidos y de este modo lograr de un modo gradual la adquisición de la lectura primero y después de la escritura.</a:t>
            </a:r>
          </a:p>
          <a:p>
            <a:pPr marL="0" lvl="0" indent="0" algn="l" rtl="0">
              <a:spcBef>
                <a:spcPts val="0"/>
              </a:spcBef>
              <a:spcAft>
                <a:spcPts val="1600"/>
              </a:spcAft>
              <a:buNone/>
            </a:pPr>
            <a:endParaRPr sz="2000" dirty="0"/>
          </a:p>
        </p:txBody>
      </p:sp>
      <p:sp>
        <p:nvSpPr>
          <p:cNvPr id="221" name="Google Shape;221;p33"/>
          <p:cNvSpPr txBox="1">
            <a:spLocks noGrp="1"/>
          </p:cNvSpPr>
          <p:nvPr>
            <p:ph type="title"/>
          </p:nvPr>
        </p:nvSpPr>
        <p:spPr>
          <a:xfrm>
            <a:off x="996375" y="399875"/>
            <a:ext cx="327196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Método de enseñanza</a:t>
            </a:r>
            <a:endParaRPr dirty="0"/>
          </a:p>
        </p:txBody>
      </p:sp>
      <p:pic>
        <p:nvPicPr>
          <p:cNvPr id="222" name="Google Shape;222;p33"/>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sp>
        <p:nvSpPr>
          <p:cNvPr id="226" name="Google Shape;226;p33"/>
          <p:cNvSpPr/>
          <p:nvPr/>
        </p:nvSpPr>
        <p:spPr>
          <a:xfrm rot="-2148808">
            <a:off x="3359772" y="1078576"/>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3404541" y="899382"/>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1021659" flipH="1">
            <a:off x="3391122" y="661781"/>
            <a:ext cx="1579416" cy="716443"/>
          </a:xfrm>
          <a:prstGeom prst="rect">
            <a:avLst/>
          </a:prstGeom>
          <a:noFill/>
          <a:ln>
            <a:noFill/>
          </a:ln>
        </p:spPr>
      </p:pic>
      <p:sp>
        <p:nvSpPr>
          <p:cNvPr id="2" name="CuadroTexto 1">
            <a:extLst>
              <a:ext uri="{FF2B5EF4-FFF2-40B4-BE49-F238E27FC236}">
                <a16:creationId xmlns:a16="http://schemas.microsoft.com/office/drawing/2014/main" id="{D93934A7-9D98-4F33-BF2B-C28357DA4F1C}"/>
              </a:ext>
            </a:extLst>
          </p:cNvPr>
          <p:cNvSpPr txBox="1"/>
          <p:nvPr/>
        </p:nvSpPr>
        <p:spPr>
          <a:xfrm>
            <a:off x="4991979" y="579815"/>
            <a:ext cx="3439640" cy="4031873"/>
          </a:xfrm>
          <a:prstGeom prst="rect">
            <a:avLst/>
          </a:prstGeom>
          <a:noFill/>
        </p:spPr>
        <p:txBody>
          <a:bodyPr wrap="square" rtlCol="0">
            <a:spAutoFit/>
          </a:bodyPr>
          <a:lstStyle/>
          <a:p>
            <a:pPr algn="just"/>
            <a:r>
              <a:rPr lang="es-ES" sz="1600" dirty="0"/>
              <a:t>Dentro de las características de este método, es que se comienza por la enseñanza de los sonidos de las vocales. Para ello se muestran láminas con imágenes que comiencen por cada una de las vocales. </a:t>
            </a:r>
          </a:p>
          <a:p>
            <a:pPr algn="just"/>
            <a:r>
              <a:rPr lang="es-ES" sz="1600" dirty="0"/>
              <a:t>También consideramos que pertenece a la teoría del esquema, ya que el niño inicia de lo más fácil a lo más complejo de su lectoescritura, empezando a desarrollar su vocabulario de manera más dinámico para la interpretación y comprensión de textos a nivel vivencial</a:t>
            </a:r>
            <a:r>
              <a:rPr lang="es-E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subTitle" idx="1"/>
          </p:nvPr>
        </p:nvSpPr>
        <p:spPr>
          <a:xfrm>
            <a:off x="680485" y="1519859"/>
            <a:ext cx="3561906" cy="697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sz="1800" b="0" i="0" u="none" strike="noStrike" dirty="0">
                <a:solidFill>
                  <a:srgbClr val="000000"/>
                </a:solidFill>
                <a:effectLst/>
                <a:latin typeface="Arial" panose="020B0604020202020204" pitchFamily="34" charset="0"/>
              </a:rPr>
              <a:t>Este libro tiene como meta llevar al niño a la apropiación de la lectura. Así, se inicia la asociación entre sonido y grafía (en letra script y en letra cursiva) para continuar con la formación de sílabas y posteriormente con la lectura de palabras y oraciones con sentido.</a:t>
            </a:r>
            <a:endParaRPr dirty="0"/>
          </a:p>
        </p:txBody>
      </p:sp>
      <p:sp>
        <p:nvSpPr>
          <p:cNvPr id="252" name="Google Shape;252;p35"/>
          <p:cNvSpPr txBox="1">
            <a:spLocks noGrp="1"/>
          </p:cNvSpPr>
          <p:nvPr>
            <p:ph type="body" idx="2"/>
          </p:nvPr>
        </p:nvSpPr>
        <p:spPr>
          <a:xfrm>
            <a:off x="5120801" y="537150"/>
            <a:ext cx="3450688" cy="4069200"/>
          </a:xfrm>
          <a:prstGeom prst="rect">
            <a:avLst/>
          </a:prstGeom>
        </p:spPr>
        <p:txBody>
          <a:bodyPr spcFirstLastPara="1" wrap="square" lIns="91425" tIns="91425" rIns="91425" bIns="91425" anchor="ctr" anchorCtr="0">
            <a:noAutofit/>
          </a:bodyPr>
          <a:lstStyle/>
          <a:p>
            <a:pPr marL="139700" indent="0" algn="just" rtl="0">
              <a:spcBef>
                <a:spcPts val="1200"/>
              </a:spcBef>
              <a:spcAft>
                <a:spcPts val="1200"/>
              </a:spcAft>
              <a:buNone/>
            </a:pPr>
            <a:r>
              <a:rPr lang="es-ES" sz="1800" b="0" i="0" u="none" strike="noStrike" dirty="0">
                <a:solidFill>
                  <a:srgbClr val="000000"/>
                </a:solidFill>
                <a:effectLst/>
                <a:latin typeface="Arial" panose="020B0604020202020204" pitchFamily="34" charset="0"/>
              </a:rPr>
              <a:t>La meta de la enseñanza de la lectoescritura en las aulas es desarrollar las competencias básicas de comunicación en los alumnos, es decir, el dominio de las cuatro artes del lenguaje: hablar, escuchar, leer y escribir, sin perder de vista que estos componentes son interdependientes, y deben enseñarse simultáneamente.</a:t>
            </a:r>
            <a:br>
              <a:rPr lang="es-ES" dirty="0"/>
            </a:br>
            <a:endParaRPr dirty="0"/>
          </a:p>
        </p:txBody>
      </p:sp>
      <p:sp>
        <p:nvSpPr>
          <p:cNvPr id="253" name="Google Shape;253;p35"/>
          <p:cNvSpPr txBox="1">
            <a:spLocks noGrp="1"/>
          </p:cNvSpPr>
          <p:nvPr>
            <p:ph type="title"/>
          </p:nvPr>
        </p:nvSpPr>
        <p:spPr>
          <a:xfrm>
            <a:off x="1002325" y="711181"/>
            <a:ext cx="270843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Propósito/ Meta</a:t>
            </a:r>
            <a:endParaRPr dirty="0"/>
          </a:p>
        </p:txBody>
      </p:sp>
      <p:pic>
        <p:nvPicPr>
          <p:cNvPr id="257" name="Google Shape;257;p35"/>
          <p:cNvPicPr preferRelativeResize="0"/>
          <p:nvPr/>
        </p:nvPicPr>
        <p:blipFill>
          <a:blip r:embed="rId3">
            <a:alphaModFix amt="80000"/>
          </a:blip>
          <a:stretch>
            <a:fillRect/>
          </a:stretch>
        </p:blipFill>
        <p:spPr>
          <a:xfrm rot="1327530">
            <a:off x="3782290" y="3736842"/>
            <a:ext cx="1579416" cy="7164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DEB26-D13C-488F-BF7A-95D6FF30AF92}"/>
              </a:ext>
            </a:extLst>
          </p:cNvPr>
          <p:cNvSpPr>
            <a:spLocks noGrp="1"/>
          </p:cNvSpPr>
          <p:nvPr>
            <p:ph type="title"/>
          </p:nvPr>
        </p:nvSpPr>
        <p:spPr>
          <a:xfrm>
            <a:off x="382772" y="487890"/>
            <a:ext cx="3902149" cy="3127180"/>
          </a:xfrm>
        </p:spPr>
        <p:txBody>
          <a:bodyPr/>
          <a:lstStyle/>
          <a:p>
            <a:pPr algn="just"/>
            <a:r>
              <a:rPr lang="es-ES" sz="1900" b="0" i="0" u="none" strike="noStrike" dirty="0">
                <a:solidFill>
                  <a:schemeClr val="tx1">
                    <a:lumMod val="50000"/>
                  </a:schemeClr>
                </a:solidFill>
                <a:effectLst/>
                <a:latin typeface="Arial" panose="020B0604020202020204" pitchFamily="34" charset="0"/>
              </a:rPr>
              <a:t>A diferencia del aprendizaje del lenguaje oral, aprender a leer y a escribir requiere de una enseñanza sistemática. Ese proceso de enseñanza inicia desde los primeros años de vida, cuando los padres o adultos cercanos al niño le narran un cuento, cuando observa que otros niños leen, ve anuncios en la calle o en la televisión, cuando examina los empaques y envases que lo rodean en su vida cotidiana; no obstante, es en la escuela donde se implementará un programa dosificado para que adquiera la lectoescritura. </a:t>
            </a:r>
            <a:endParaRPr lang="es-MX" sz="1900" dirty="0">
              <a:solidFill>
                <a:schemeClr val="tx1">
                  <a:lumMod val="50000"/>
                </a:schemeClr>
              </a:solidFill>
            </a:endParaRPr>
          </a:p>
        </p:txBody>
      </p:sp>
      <p:pic>
        <p:nvPicPr>
          <p:cNvPr id="2050" name="Picture 2">
            <a:extLst>
              <a:ext uri="{FF2B5EF4-FFF2-40B4-BE49-F238E27FC236}">
                <a16:creationId xmlns:a16="http://schemas.microsoft.com/office/drawing/2014/main" id="{5394A49B-9E3E-42DD-8A1C-1ECE39631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479" y="729880"/>
            <a:ext cx="3337405" cy="372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129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97" name="Google Shape;297;p37"/>
          <p:cNvSpPr txBox="1">
            <a:spLocks noGrp="1"/>
          </p:cNvSpPr>
          <p:nvPr>
            <p:ph type="subTitle" idx="3"/>
          </p:nvPr>
        </p:nvSpPr>
        <p:spPr>
          <a:xfrm>
            <a:off x="309814" y="701252"/>
            <a:ext cx="4167022" cy="572700"/>
          </a:xfrm>
          <a:prstGeom prst="rect">
            <a:avLst/>
          </a:prstGeom>
        </p:spPr>
        <p:txBody>
          <a:bodyPr spcFirstLastPara="1" wrap="square" lIns="91425" tIns="91425" rIns="91425" bIns="91425" anchor="t" anchorCtr="0">
            <a:noAutofit/>
          </a:bodyPr>
          <a:lstStyle/>
          <a:p>
            <a:pPr algn="just" rtl="0">
              <a:spcBef>
                <a:spcPts val="1200"/>
              </a:spcBef>
              <a:spcAft>
                <a:spcPts val="1200"/>
              </a:spcAft>
            </a:pPr>
            <a:r>
              <a:rPr lang="es-ES" b="1" i="0" u="none" strike="noStrike" dirty="0">
                <a:solidFill>
                  <a:srgbClr val="000000"/>
                </a:solidFill>
                <a:effectLst/>
                <a:latin typeface="Arial" panose="020B0604020202020204" pitchFamily="34" charset="0"/>
              </a:rPr>
              <a:t>La letra que se estudia aparece destacada con color rojo (tanto en script como en cursiva), de manera que los niños pueden distinguirla, localizarla en el contexto de una palabra, escuchar su sonido y repetirlo en voz alta de forma recurrente hasta descubrir la correspondencia entre la grafía y el sonido. </a:t>
            </a:r>
            <a:endParaRPr lang="es-ES" sz="1400" b="1" dirty="0">
              <a:effectLst/>
            </a:endParaRPr>
          </a:p>
          <a:p>
            <a:pPr algn="just" rtl="0">
              <a:spcBef>
                <a:spcPts val="1200"/>
              </a:spcBef>
              <a:spcAft>
                <a:spcPts val="1200"/>
              </a:spcAft>
            </a:pPr>
            <a:r>
              <a:rPr lang="es-ES" b="1" i="0" u="none" strike="noStrike" dirty="0">
                <a:solidFill>
                  <a:srgbClr val="000000"/>
                </a:solidFill>
                <a:effectLst/>
                <a:latin typeface="Arial" panose="020B0604020202020204" pitchFamily="34" charset="0"/>
              </a:rPr>
              <a:t>Esto también los guía y les permite reconocer las características de su trazo.</a:t>
            </a:r>
            <a:endParaRPr lang="es-ES" sz="1400" b="1" dirty="0">
              <a:effectLst/>
            </a:endParaRPr>
          </a:p>
          <a:p>
            <a:br>
              <a:rPr lang="es-ES" dirty="0"/>
            </a:br>
            <a:endParaRPr dirty="0"/>
          </a:p>
        </p:txBody>
      </p:sp>
      <p:grpSp>
        <p:nvGrpSpPr>
          <p:cNvPr id="300" name="Google Shape;300;p37"/>
          <p:cNvGrpSpPr/>
          <p:nvPr/>
        </p:nvGrpSpPr>
        <p:grpSpPr>
          <a:xfrm rot="4006213">
            <a:off x="3828215" y="3997486"/>
            <a:ext cx="611754" cy="643200"/>
            <a:chOff x="1183375" y="2536600"/>
            <a:chExt cx="1060600" cy="1114925"/>
          </a:xfrm>
        </p:grpSpPr>
        <p:sp>
          <p:nvSpPr>
            <p:cNvPr id="301" name="Google Shape;301;p37"/>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37"/>
          <p:cNvGrpSpPr/>
          <p:nvPr/>
        </p:nvGrpSpPr>
        <p:grpSpPr>
          <a:xfrm>
            <a:off x="447440" y="381000"/>
            <a:ext cx="679839" cy="489887"/>
            <a:chOff x="5310875" y="337375"/>
            <a:chExt cx="916225" cy="660225"/>
          </a:xfrm>
        </p:grpSpPr>
        <p:sp>
          <p:nvSpPr>
            <p:cNvPr id="313" name="Google Shape;313;p37"/>
            <p:cNvSpPr/>
            <p:nvPr/>
          </p:nvSpPr>
          <p:spPr>
            <a:xfrm>
              <a:off x="5310875" y="337375"/>
              <a:ext cx="916225" cy="660225"/>
            </a:xfrm>
            <a:custGeom>
              <a:avLst/>
              <a:gdLst/>
              <a:ahLst/>
              <a:cxnLst/>
              <a:rect l="l" t="t" r="r" b="b"/>
              <a:pathLst>
                <a:path w="36649" h="26409" extrusionOk="0">
                  <a:moveTo>
                    <a:pt x="22990" y="1502"/>
                  </a:moveTo>
                  <a:cubicBezTo>
                    <a:pt x="24636" y="1502"/>
                    <a:pt x="26251" y="1775"/>
                    <a:pt x="27734" y="2504"/>
                  </a:cubicBezTo>
                  <a:cubicBezTo>
                    <a:pt x="34704" y="5931"/>
                    <a:pt x="35360" y="15588"/>
                    <a:pt x="28935" y="19943"/>
                  </a:cubicBezTo>
                  <a:cubicBezTo>
                    <a:pt x="28675" y="20118"/>
                    <a:pt x="28439" y="20497"/>
                    <a:pt x="28574" y="20826"/>
                  </a:cubicBezTo>
                  <a:cubicBezTo>
                    <a:pt x="29254" y="22480"/>
                    <a:pt x="30274" y="23815"/>
                    <a:pt x="31605" y="24830"/>
                  </a:cubicBezTo>
                  <a:cubicBezTo>
                    <a:pt x="29557" y="24651"/>
                    <a:pt x="27668" y="23543"/>
                    <a:pt x="26518" y="21715"/>
                  </a:cubicBezTo>
                  <a:cubicBezTo>
                    <a:pt x="26364" y="21470"/>
                    <a:pt x="26128" y="21352"/>
                    <a:pt x="25885" y="21352"/>
                  </a:cubicBezTo>
                  <a:cubicBezTo>
                    <a:pt x="25695" y="21352"/>
                    <a:pt x="25502" y="21424"/>
                    <a:pt x="25338" y="21563"/>
                  </a:cubicBezTo>
                  <a:cubicBezTo>
                    <a:pt x="22839" y="23686"/>
                    <a:pt x="19493" y="24773"/>
                    <a:pt x="16164" y="24773"/>
                  </a:cubicBezTo>
                  <a:cubicBezTo>
                    <a:pt x="11835" y="24773"/>
                    <a:pt x="7535" y="22936"/>
                    <a:pt x="5160" y="19152"/>
                  </a:cubicBezTo>
                  <a:cubicBezTo>
                    <a:pt x="2622" y="15107"/>
                    <a:pt x="4899" y="10120"/>
                    <a:pt x="7851" y="6959"/>
                  </a:cubicBezTo>
                  <a:cubicBezTo>
                    <a:pt x="8283" y="6499"/>
                    <a:pt x="8743" y="6066"/>
                    <a:pt x="9230" y="5662"/>
                  </a:cubicBezTo>
                  <a:cubicBezTo>
                    <a:pt x="11347" y="4267"/>
                    <a:pt x="13707" y="3260"/>
                    <a:pt x="16182" y="2604"/>
                  </a:cubicBezTo>
                  <a:cubicBezTo>
                    <a:pt x="18320" y="2038"/>
                    <a:pt x="20684" y="1502"/>
                    <a:pt x="22990" y="1502"/>
                  </a:cubicBezTo>
                  <a:close/>
                  <a:moveTo>
                    <a:pt x="22921" y="0"/>
                  </a:moveTo>
                  <a:cubicBezTo>
                    <a:pt x="20883" y="0"/>
                    <a:pt x="18812" y="363"/>
                    <a:pt x="16843" y="849"/>
                  </a:cubicBezTo>
                  <a:cubicBezTo>
                    <a:pt x="15554" y="1167"/>
                    <a:pt x="14293" y="1584"/>
                    <a:pt x="13082" y="2104"/>
                  </a:cubicBezTo>
                  <a:cubicBezTo>
                    <a:pt x="6225" y="4767"/>
                    <a:pt x="1" y="12892"/>
                    <a:pt x="3814" y="19616"/>
                  </a:cubicBezTo>
                  <a:cubicBezTo>
                    <a:pt x="6346" y="24082"/>
                    <a:pt x="11197" y="26196"/>
                    <a:pt x="16102" y="26196"/>
                  </a:cubicBezTo>
                  <a:cubicBezTo>
                    <a:pt x="19536" y="26196"/>
                    <a:pt x="22996" y="25160"/>
                    <a:pt x="25706" y="23169"/>
                  </a:cubicBezTo>
                  <a:cubicBezTo>
                    <a:pt x="27286" y="25232"/>
                    <a:pt x="29698" y="26409"/>
                    <a:pt x="32242" y="26409"/>
                  </a:cubicBezTo>
                  <a:cubicBezTo>
                    <a:pt x="32931" y="26409"/>
                    <a:pt x="33630" y="26323"/>
                    <a:pt x="34324" y="26144"/>
                  </a:cubicBezTo>
                  <a:cubicBezTo>
                    <a:pt x="35137" y="25935"/>
                    <a:pt x="34984" y="24910"/>
                    <a:pt x="34324" y="24641"/>
                  </a:cubicBezTo>
                  <a:cubicBezTo>
                    <a:pt x="32541" y="23914"/>
                    <a:pt x="31137" y="22589"/>
                    <a:pt x="30302" y="20875"/>
                  </a:cubicBezTo>
                  <a:cubicBezTo>
                    <a:pt x="36648" y="16007"/>
                    <a:pt x="36480" y="6187"/>
                    <a:pt x="29567" y="1774"/>
                  </a:cubicBezTo>
                  <a:cubicBezTo>
                    <a:pt x="27529" y="473"/>
                    <a:pt x="25246" y="0"/>
                    <a:pt x="22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5603850" y="729950"/>
              <a:ext cx="44325" cy="37875"/>
            </a:xfrm>
            <a:custGeom>
              <a:avLst/>
              <a:gdLst/>
              <a:ahLst/>
              <a:cxnLst/>
              <a:rect l="l" t="t" r="r" b="b"/>
              <a:pathLst>
                <a:path w="1773" h="1515" extrusionOk="0">
                  <a:moveTo>
                    <a:pt x="894" y="0"/>
                  </a:moveTo>
                  <a:cubicBezTo>
                    <a:pt x="405" y="0"/>
                    <a:pt x="1" y="547"/>
                    <a:pt x="280" y="1044"/>
                  </a:cubicBezTo>
                  <a:cubicBezTo>
                    <a:pt x="405" y="1267"/>
                    <a:pt x="569" y="1455"/>
                    <a:pt x="836" y="1501"/>
                  </a:cubicBezTo>
                  <a:cubicBezTo>
                    <a:pt x="890" y="1510"/>
                    <a:pt x="942" y="1514"/>
                    <a:pt x="992" y="1514"/>
                  </a:cubicBezTo>
                  <a:cubicBezTo>
                    <a:pt x="1457" y="1514"/>
                    <a:pt x="1772" y="1142"/>
                    <a:pt x="1689" y="648"/>
                  </a:cubicBezTo>
                  <a:cubicBezTo>
                    <a:pt x="1644" y="385"/>
                    <a:pt x="1454" y="215"/>
                    <a:pt x="1232" y="91"/>
                  </a:cubicBezTo>
                  <a:cubicBezTo>
                    <a:pt x="1120" y="28"/>
                    <a:pt x="1004"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5700025" y="697375"/>
              <a:ext cx="60225" cy="53675"/>
            </a:xfrm>
            <a:custGeom>
              <a:avLst/>
              <a:gdLst/>
              <a:ahLst/>
              <a:cxnLst/>
              <a:rect l="l" t="t" r="r" b="b"/>
              <a:pathLst>
                <a:path w="2409" h="2147" extrusionOk="0">
                  <a:moveTo>
                    <a:pt x="1180" y="1"/>
                  </a:moveTo>
                  <a:cubicBezTo>
                    <a:pt x="1097" y="1"/>
                    <a:pt x="1013" y="11"/>
                    <a:pt x="927" y="34"/>
                  </a:cubicBezTo>
                  <a:cubicBezTo>
                    <a:pt x="386" y="183"/>
                    <a:pt x="0" y="802"/>
                    <a:pt x="178" y="1352"/>
                  </a:cubicBezTo>
                  <a:cubicBezTo>
                    <a:pt x="321" y="1795"/>
                    <a:pt x="742" y="2147"/>
                    <a:pt x="1208" y="2147"/>
                  </a:cubicBezTo>
                  <a:cubicBezTo>
                    <a:pt x="1303" y="2147"/>
                    <a:pt x="1399" y="2132"/>
                    <a:pt x="1495" y="2101"/>
                  </a:cubicBezTo>
                  <a:cubicBezTo>
                    <a:pt x="2043" y="1923"/>
                    <a:pt x="2408" y="1365"/>
                    <a:pt x="2244" y="783"/>
                  </a:cubicBezTo>
                  <a:cubicBezTo>
                    <a:pt x="2231" y="741"/>
                    <a:pt x="2219" y="700"/>
                    <a:pt x="2209" y="658"/>
                  </a:cubicBezTo>
                  <a:cubicBezTo>
                    <a:pt x="2137" y="379"/>
                    <a:pt x="1900" y="141"/>
                    <a:pt x="1621" y="69"/>
                  </a:cubicBezTo>
                  <a:cubicBezTo>
                    <a:pt x="1473" y="32"/>
                    <a:pt x="1328" y="1"/>
                    <a:pt x="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5785025" y="670025"/>
              <a:ext cx="64550" cy="50050"/>
            </a:xfrm>
            <a:custGeom>
              <a:avLst/>
              <a:gdLst/>
              <a:ahLst/>
              <a:cxnLst/>
              <a:rect l="l" t="t" r="r" b="b"/>
              <a:pathLst>
                <a:path w="2582" h="2002" extrusionOk="0">
                  <a:moveTo>
                    <a:pt x="1291" y="1"/>
                  </a:moveTo>
                  <a:cubicBezTo>
                    <a:pt x="3" y="1"/>
                    <a:pt x="1" y="2002"/>
                    <a:pt x="1291" y="2002"/>
                  </a:cubicBezTo>
                  <a:cubicBezTo>
                    <a:pt x="2579" y="2002"/>
                    <a:pt x="2581" y="1"/>
                    <a:pt x="1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5887850" y="638500"/>
              <a:ext cx="56125" cy="43525"/>
            </a:xfrm>
            <a:custGeom>
              <a:avLst/>
              <a:gdLst/>
              <a:ahLst/>
              <a:cxnLst/>
              <a:rect l="l" t="t" r="r" b="b"/>
              <a:pathLst>
                <a:path w="2245" h="1741" extrusionOk="0">
                  <a:moveTo>
                    <a:pt x="1123" y="1"/>
                  </a:moveTo>
                  <a:cubicBezTo>
                    <a:pt x="0" y="1"/>
                    <a:pt x="0" y="1741"/>
                    <a:pt x="1123" y="1741"/>
                  </a:cubicBezTo>
                  <a:cubicBezTo>
                    <a:pt x="2242" y="1741"/>
                    <a:pt x="2244" y="1"/>
                    <a:pt x="1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a:extLst>
              <a:ext uri="{FF2B5EF4-FFF2-40B4-BE49-F238E27FC236}">
                <a16:creationId xmlns:a16="http://schemas.microsoft.com/office/drawing/2014/main" id="{E0F8DBB0-44EA-442F-AB1A-9CF837E7D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462" y="381000"/>
            <a:ext cx="4167022" cy="4456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32339-9865-4890-9CB5-AE3CBC91B33F}"/>
              </a:ext>
            </a:extLst>
          </p:cNvPr>
          <p:cNvSpPr>
            <a:spLocks noGrp="1"/>
          </p:cNvSpPr>
          <p:nvPr>
            <p:ph type="title"/>
          </p:nvPr>
        </p:nvSpPr>
        <p:spPr>
          <a:xfrm>
            <a:off x="1307805" y="711175"/>
            <a:ext cx="6560288" cy="572700"/>
          </a:xfrm>
        </p:spPr>
        <p:txBody>
          <a:bodyPr/>
          <a:lstStyle/>
          <a:p>
            <a:pPr algn="just"/>
            <a:r>
              <a:rPr lang="es-ES" sz="1800" b="0" i="0" u="none" strike="noStrike" dirty="0">
                <a:solidFill>
                  <a:srgbClr val="000000"/>
                </a:solidFill>
                <a:effectLst/>
                <a:latin typeface="Arial" panose="020B0604020202020204" pitchFamily="34" charset="0"/>
              </a:rPr>
              <a:t>Las oraciones finales siempre están relacionadas con la ilustración de cada página, ya que deseamos que los niños encuentren sentido a los enunciados contemplando un estímulo visual. Además, ellos pueden leerla fácilmente, pues en su escritura solo se emplean letras y sílabas presentadas con anterioridad. </a:t>
            </a:r>
            <a:endParaRPr lang="es-MX" dirty="0"/>
          </a:p>
        </p:txBody>
      </p:sp>
      <p:pic>
        <p:nvPicPr>
          <p:cNvPr id="3" name="Imagen 2">
            <a:extLst>
              <a:ext uri="{FF2B5EF4-FFF2-40B4-BE49-F238E27FC236}">
                <a16:creationId xmlns:a16="http://schemas.microsoft.com/office/drawing/2014/main" id="{1051642D-CEAD-425E-9A07-E4A94336D49E}"/>
              </a:ext>
            </a:extLst>
          </p:cNvPr>
          <p:cNvPicPr>
            <a:picLocks noChangeAspect="1"/>
          </p:cNvPicPr>
          <p:nvPr/>
        </p:nvPicPr>
        <p:blipFill rotWithShape="1">
          <a:blip r:embed="rId2"/>
          <a:srcRect l="39651" t="24949" r="39651" b="20606"/>
          <a:stretch/>
        </p:blipFill>
        <p:spPr>
          <a:xfrm>
            <a:off x="3710763" y="1924491"/>
            <a:ext cx="4157330" cy="2838893"/>
          </a:xfrm>
          <a:prstGeom prst="rect">
            <a:avLst/>
          </a:prstGeom>
        </p:spPr>
      </p:pic>
      <p:pic>
        <p:nvPicPr>
          <p:cNvPr id="5" name="Google Shape;257;p35">
            <a:extLst>
              <a:ext uri="{FF2B5EF4-FFF2-40B4-BE49-F238E27FC236}">
                <a16:creationId xmlns:a16="http://schemas.microsoft.com/office/drawing/2014/main" id="{CBE2498A-720A-4570-98B7-E48BC2DCE5E2}"/>
              </a:ext>
            </a:extLst>
          </p:cNvPr>
          <p:cNvPicPr preferRelativeResize="0"/>
          <p:nvPr/>
        </p:nvPicPr>
        <p:blipFill>
          <a:blip r:embed="rId3">
            <a:alphaModFix amt="80000"/>
          </a:blip>
          <a:stretch>
            <a:fillRect/>
          </a:stretch>
        </p:blipFill>
        <p:spPr>
          <a:xfrm rot="1327530">
            <a:off x="1730206" y="2195544"/>
            <a:ext cx="1579416" cy="716443"/>
          </a:xfrm>
          <a:prstGeom prst="rect">
            <a:avLst/>
          </a:prstGeom>
          <a:noFill/>
          <a:ln>
            <a:noFill/>
          </a:ln>
        </p:spPr>
      </p:pic>
    </p:spTree>
    <p:extLst>
      <p:ext uri="{BB962C8B-B14F-4D97-AF65-F5344CB8AC3E}">
        <p14:creationId xmlns:p14="http://schemas.microsoft.com/office/powerpoint/2010/main" val="419536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C32D6-6C60-4F18-9018-7AAE82DF630A}"/>
              </a:ext>
            </a:extLst>
          </p:cNvPr>
          <p:cNvSpPr>
            <a:spLocks noGrp="1"/>
          </p:cNvSpPr>
          <p:nvPr>
            <p:ph type="title"/>
          </p:nvPr>
        </p:nvSpPr>
        <p:spPr>
          <a:xfrm>
            <a:off x="4062601" y="616688"/>
            <a:ext cx="4255992" cy="3902149"/>
          </a:xfrm>
        </p:spPr>
        <p:txBody>
          <a:bodyPr/>
          <a:lstStyle/>
          <a:p>
            <a:pPr algn="just"/>
            <a:r>
              <a:rPr lang="es-ES" sz="1800" dirty="0"/>
              <a:t>En este libro, las autoras Rosario Ahumada y Alicia Montenegro se preocupan por el desarrollo de los niños, principalmente en hacer de ellos alumnos lectores. La función de este libro es que los niños comprendan y analicen lo que leen con ayuda de los ejercicios que se manejan en él, puesto que, se toman en cuenta estrategias que favorezcan el aprendizaje de los alumnos.</a:t>
            </a:r>
            <a:endParaRPr lang="es-MX" sz="1800" dirty="0"/>
          </a:p>
        </p:txBody>
      </p:sp>
      <p:pic>
        <p:nvPicPr>
          <p:cNvPr id="7" name="Picture 2">
            <a:extLst>
              <a:ext uri="{FF2B5EF4-FFF2-40B4-BE49-F238E27FC236}">
                <a16:creationId xmlns:a16="http://schemas.microsoft.com/office/drawing/2014/main" id="{55F48845-6898-4950-B460-FCCB87B13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094" y="1690577"/>
            <a:ext cx="2838507" cy="3072809"/>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211;p32">
            <a:extLst>
              <a:ext uri="{FF2B5EF4-FFF2-40B4-BE49-F238E27FC236}">
                <a16:creationId xmlns:a16="http://schemas.microsoft.com/office/drawing/2014/main" id="{91E7A070-3B68-4078-AC9F-EF50D38F2F11}"/>
              </a:ext>
            </a:extLst>
          </p:cNvPr>
          <p:cNvPicPr preferRelativeResize="0"/>
          <p:nvPr/>
        </p:nvPicPr>
        <p:blipFill>
          <a:blip r:embed="rId3">
            <a:alphaModFix amt="86000"/>
          </a:blip>
          <a:stretch>
            <a:fillRect/>
          </a:stretch>
        </p:blipFill>
        <p:spPr>
          <a:xfrm rot="1344117">
            <a:off x="515067" y="-428970"/>
            <a:ext cx="2642379" cy="2320279"/>
          </a:xfrm>
          <a:prstGeom prst="rect">
            <a:avLst/>
          </a:prstGeom>
          <a:noFill/>
          <a:ln>
            <a:noFill/>
          </a:ln>
          <a:effectLst>
            <a:glow rad="139700">
              <a:schemeClr val="accent3">
                <a:satMod val="175000"/>
                <a:alpha val="40000"/>
              </a:schemeClr>
            </a:glow>
          </a:effectLst>
        </p:spPr>
      </p:pic>
      <p:sp>
        <p:nvSpPr>
          <p:cNvPr id="3" name="Subtítulo 2">
            <a:extLst>
              <a:ext uri="{FF2B5EF4-FFF2-40B4-BE49-F238E27FC236}">
                <a16:creationId xmlns:a16="http://schemas.microsoft.com/office/drawing/2014/main" id="{8E214CC3-1583-4239-96A6-48E4C69C883D}"/>
              </a:ext>
            </a:extLst>
          </p:cNvPr>
          <p:cNvSpPr>
            <a:spLocks noGrp="1"/>
          </p:cNvSpPr>
          <p:nvPr>
            <p:ph type="subTitle" idx="1"/>
          </p:nvPr>
        </p:nvSpPr>
        <p:spPr>
          <a:xfrm>
            <a:off x="474245" y="380114"/>
            <a:ext cx="3439500" cy="740066"/>
          </a:xfrm>
        </p:spPr>
        <p:txBody>
          <a:bodyPr/>
          <a:lstStyle/>
          <a:p>
            <a:r>
              <a:rPr lang="es-MX" sz="4400" dirty="0"/>
              <a:t>Conclusión </a:t>
            </a:r>
          </a:p>
        </p:txBody>
      </p:sp>
    </p:spTree>
    <p:extLst>
      <p:ext uri="{BB962C8B-B14F-4D97-AF65-F5344CB8AC3E}">
        <p14:creationId xmlns:p14="http://schemas.microsoft.com/office/powerpoint/2010/main" val="180330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F38A7-872B-423F-8C4A-70B2DFC556AC}"/>
              </a:ext>
            </a:extLst>
          </p:cNvPr>
          <p:cNvSpPr>
            <a:spLocks noGrp="1"/>
          </p:cNvSpPr>
          <p:nvPr>
            <p:ph type="title"/>
          </p:nvPr>
        </p:nvSpPr>
        <p:spPr>
          <a:xfrm>
            <a:off x="1254641" y="881296"/>
            <a:ext cx="6879265" cy="572700"/>
          </a:xfrm>
        </p:spPr>
        <p:txBody>
          <a:bodyPr/>
          <a:lstStyle/>
          <a:p>
            <a:pPr algn="just"/>
            <a:r>
              <a:rPr lang="es-ES" sz="2400" b="0" dirty="0">
                <a:solidFill>
                  <a:schemeClr val="tx1">
                    <a:lumMod val="50000"/>
                  </a:schemeClr>
                </a:solidFill>
                <a:latin typeface="Arial "/>
              </a:rPr>
              <a:t>De este modo, se busca que la  lectura se convierta en un medio de expresión, pues los niños reflexionan sobre la palabra escrita. Además, en el Libro de lectura los niños descubren las letras y las asocian tanto con su sonido como con su grafía convencional (letra script y cursiva); reconocen que las letras juntas forman palabras que significan algo; que varias palabras forman una oración y que diferentes oraciones forman diversos textos como: rimas, cuentos y narraciones.</a:t>
            </a:r>
            <a:endParaRPr lang="es-MX" sz="2400" b="0" dirty="0">
              <a:solidFill>
                <a:schemeClr val="tx1">
                  <a:lumMod val="50000"/>
                </a:schemeClr>
              </a:solidFill>
              <a:latin typeface="Arial "/>
            </a:endParaRPr>
          </a:p>
        </p:txBody>
      </p:sp>
    </p:spTree>
    <p:extLst>
      <p:ext uri="{BB962C8B-B14F-4D97-AF65-F5344CB8AC3E}">
        <p14:creationId xmlns:p14="http://schemas.microsoft.com/office/powerpoint/2010/main" val="72647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932593" y="817500"/>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3600" i="0" u="none" strike="noStrike" dirty="0">
                <a:solidFill>
                  <a:schemeClr val="accent2">
                    <a:lumMod val="75000"/>
                  </a:schemeClr>
                </a:solidFill>
                <a:effectLst/>
                <a:latin typeface="Britannic Bold" panose="020B0903060703020204" pitchFamily="34" charset="0"/>
              </a:rPr>
              <a:t>ORGANIZACIÓN DEL LIBRO</a:t>
            </a:r>
            <a:endParaRPr lang="es-MX" sz="4800" dirty="0">
              <a:solidFill>
                <a:schemeClr val="accent2">
                  <a:lumMod val="75000"/>
                </a:schemeClr>
              </a:solidFill>
              <a:latin typeface="Britannic Bold" panose="020B0903060703020204" pitchFamily="34" charset="0"/>
            </a:endParaRPr>
          </a:p>
        </p:txBody>
      </p:sp>
      <p:pic>
        <p:nvPicPr>
          <p:cNvPr id="3074" name="Picture 2">
            <a:extLst>
              <a:ext uri="{FF2B5EF4-FFF2-40B4-BE49-F238E27FC236}">
                <a16:creationId xmlns:a16="http://schemas.microsoft.com/office/drawing/2014/main" id="{102794AC-8923-4993-97DE-292EC21AB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036" y="1850065"/>
            <a:ext cx="6615113" cy="2711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2A6BE-87E8-4194-A2E5-F92D2EC9B31C}"/>
              </a:ext>
            </a:extLst>
          </p:cNvPr>
          <p:cNvSpPr>
            <a:spLocks noGrp="1"/>
          </p:cNvSpPr>
          <p:nvPr>
            <p:ph type="title"/>
          </p:nvPr>
        </p:nvSpPr>
        <p:spPr/>
        <p:txBody>
          <a:bodyPr/>
          <a:lstStyle/>
          <a:p>
            <a:r>
              <a:rPr lang="es-MX" dirty="0"/>
              <a:t>REFERENCIAS </a:t>
            </a:r>
          </a:p>
        </p:txBody>
      </p:sp>
      <p:sp>
        <p:nvSpPr>
          <p:cNvPr id="3" name="CuadroTexto 2">
            <a:extLst>
              <a:ext uri="{FF2B5EF4-FFF2-40B4-BE49-F238E27FC236}">
                <a16:creationId xmlns:a16="http://schemas.microsoft.com/office/drawing/2014/main" id="{A4A9E027-3D01-4D78-BAB3-0A85A39EA39A}"/>
              </a:ext>
            </a:extLst>
          </p:cNvPr>
          <p:cNvSpPr txBox="1"/>
          <p:nvPr/>
        </p:nvSpPr>
        <p:spPr>
          <a:xfrm>
            <a:off x="1392865" y="1283875"/>
            <a:ext cx="7049386" cy="3477875"/>
          </a:xfrm>
          <a:prstGeom prst="rect">
            <a:avLst/>
          </a:prstGeom>
          <a:noFill/>
        </p:spPr>
        <p:txBody>
          <a:bodyPr wrap="square" rtlCol="0">
            <a:spAutoFit/>
          </a:bodyPr>
          <a:lstStyle/>
          <a:p>
            <a:pPr marL="285750" indent="-285750" rtl="0">
              <a:spcBef>
                <a:spcPts val="0"/>
              </a:spcBef>
              <a:spcAft>
                <a:spcPts val="1600"/>
              </a:spcAft>
              <a:buFont typeface="Arial" panose="020B0604020202020204" pitchFamily="34" charset="0"/>
              <a:buChar char="•"/>
            </a:pPr>
            <a:r>
              <a:rPr lang="es-MX" sz="1800" b="0" i="0" u="none" strike="noStrike" dirty="0">
                <a:solidFill>
                  <a:srgbClr val="595959"/>
                </a:solidFill>
                <a:effectLst/>
                <a:latin typeface="Arial" panose="020B0604020202020204" pitchFamily="34" charset="0"/>
              </a:rPr>
              <a:t>Celia Rodríguez Ruiz. (2018). Que es el método fonético. 03/11/2020, de portal </a:t>
            </a:r>
            <a:r>
              <a:rPr lang="es-MX" sz="1800" b="0" i="0" u="none" strike="noStrike" dirty="0" err="1">
                <a:solidFill>
                  <a:srgbClr val="595959"/>
                </a:solidFill>
                <a:effectLst/>
                <a:latin typeface="Arial" panose="020B0604020202020204" pitchFamily="34" charset="0"/>
              </a:rPr>
              <a:t>Educapeques</a:t>
            </a:r>
            <a:r>
              <a:rPr lang="es-MX" sz="1800" b="0" i="0" u="none" strike="noStrike" dirty="0">
                <a:solidFill>
                  <a:srgbClr val="595959"/>
                </a:solidFill>
                <a:effectLst/>
                <a:latin typeface="Arial" panose="020B0604020202020204" pitchFamily="34" charset="0"/>
              </a:rPr>
              <a:t> Sitio web: </a:t>
            </a:r>
            <a:r>
              <a:rPr lang="es-MX" sz="1800" b="0" i="0" u="sng" strike="noStrike" dirty="0">
                <a:solidFill>
                  <a:srgbClr val="0097A7"/>
                </a:solidFill>
                <a:effectLst/>
                <a:latin typeface="Arial" panose="020B0604020202020204" pitchFamily="34" charset="0"/>
                <a:hlinkClick r:id="rId2"/>
              </a:rPr>
              <a:t>https://www.educapeques.com/escuela-de-padres/el-metodo-fonetico.html#:~:text=El%20m%C3%A9todo%20de%20ense%C3%B1anza%20fon%C3%A9tico,y%20despu%C3%A9s%20de%20la%20escritura</a:t>
            </a:r>
            <a:r>
              <a:rPr lang="es-MX" sz="1800" b="0" i="0" u="none" strike="noStrike" dirty="0">
                <a:solidFill>
                  <a:srgbClr val="595959"/>
                </a:solidFill>
                <a:effectLst/>
                <a:latin typeface="Arial" panose="020B0604020202020204" pitchFamily="34" charset="0"/>
              </a:rPr>
              <a:t>.</a:t>
            </a:r>
          </a:p>
          <a:p>
            <a:pPr marL="285750" indent="-285750" rtl="0">
              <a:spcBef>
                <a:spcPts val="0"/>
              </a:spcBef>
              <a:spcAft>
                <a:spcPts val="1600"/>
              </a:spcAft>
              <a:buFont typeface="Arial" panose="020B0604020202020204" pitchFamily="34" charset="0"/>
              <a:buChar char="•"/>
            </a:pPr>
            <a:r>
              <a:rPr lang="es-MX" sz="1800" dirty="0">
                <a:solidFill>
                  <a:srgbClr val="595959"/>
                </a:solidFill>
                <a:latin typeface="Arial" panose="020B0604020202020204" pitchFamily="34" charset="0"/>
              </a:rPr>
              <a:t>Ahumada Rosario, Juguemos a leer: libro de lectura. 8ª edición, Mexico:Trillas,2009 (reimp.2013)</a:t>
            </a:r>
            <a:endParaRPr lang="es-MX" sz="1800" b="0" i="0" u="none" strike="noStrike" dirty="0">
              <a:solidFill>
                <a:srgbClr val="595959"/>
              </a:solidFill>
              <a:effectLst/>
              <a:latin typeface="Arial" panose="020B0604020202020204" pitchFamily="34" charset="0"/>
            </a:endParaRPr>
          </a:p>
          <a:p>
            <a:pPr rtl="0">
              <a:spcBef>
                <a:spcPts val="0"/>
              </a:spcBef>
              <a:spcAft>
                <a:spcPts val="1600"/>
              </a:spcAft>
            </a:pPr>
            <a:endParaRPr lang="es-MX" sz="1200" b="0" dirty="0">
              <a:effectLst/>
            </a:endParaRPr>
          </a:p>
          <a:p>
            <a:br>
              <a:rPr lang="es-MX" sz="1200" dirty="0"/>
            </a:br>
            <a:endParaRPr lang="es-MX" sz="1200" dirty="0"/>
          </a:p>
        </p:txBody>
      </p:sp>
    </p:spTree>
    <p:extLst>
      <p:ext uri="{BB962C8B-B14F-4D97-AF65-F5344CB8AC3E}">
        <p14:creationId xmlns:p14="http://schemas.microsoft.com/office/powerpoint/2010/main" val="359477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C0AF7-B717-47CA-A720-56AB905D095B}"/>
              </a:ext>
            </a:extLst>
          </p:cNvPr>
          <p:cNvSpPr>
            <a:spLocks noGrp="1"/>
          </p:cNvSpPr>
          <p:nvPr>
            <p:ph type="title"/>
          </p:nvPr>
        </p:nvSpPr>
        <p:spPr>
          <a:xfrm>
            <a:off x="574158" y="711173"/>
            <a:ext cx="4167963" cy="1385700"/>
          </a:xfrm>
        </p:spPr>
        <p:txBody>
          <a:bodyPr/>
          <a:lstStyle/>
          <a:p>
            <a:r>
              <a:rPr lang="es-MX" sz="3200" dirty="0"/>
              <a:t>Índice de contenido </a:t>
            </a:r>
          </a:p>
        </p:txBody>
      </p:sp>
      <p:sp>
        <p:nvSpPr>
          <p:cNvPr id="3" name="CuadroTexto 2">
            <a:extLst>
              <a:ext uri="{FF2B5EF4-FFF2-40B4-BE49-F238E27FC236}">
                <a16:creationId xmlns:a16="http://schemas.microsoft.com/office/drawing/2014/main" id="{2AE9625E-C995-4CCF-B7BB-C569AE98B54F}"/>
              </a:ext>
            </a:extLst>
          </p:cNvPr>
          <p:cNvSpPr txBox="1"/>
          <p:nvPr/>
        </p:nvSpPr>
        <p:spPr>
          <a:xfrm>
            <a:off x="574158" y="1392865"/>
            <a:ext cx="3508744" cy="1200329"/>
          </a:xfrm>
          <a:prstGeom prst="rect">
            <a:avLst/>
          </a:prstGeom>
          <a:noFill/>
        </p:spPr>
        <p:txBody>
          <a:bodyPr wrap="square" rtlCol="0">
            <a:spAutoFit/>
          </a:bodyPr>
          <a:lstStyle/>
          <a:p>
            <a:pPr marL="285750" indent="-285750">
              <a:buFont typeface="Arial" panose="020B0604020202020204" pitchFamily="34" charset="0"/>
              <a:buChar char="•"/>
            </a:pPr>
            <a:r>
              <a:rPr lang="es-MX" sz="2400" dirty="0"/>
              <a:t>Mapa conceptual </a:t>
            </a:r>
          </a:p>
          <a:p>
            <a:pPr marL="285750" indent="-285750">
              <a:buFont typeface="Arial" panose="020B0604020202020204" pitchFamily="34" charset="0"/>
              <a:buChar char="•"/>
            </a:pPr>
            <a:r>
              <a:rPr lang="es-MX" sz="2400" dirty="0"/>
              <a:t>Presentación </a:t>
            </a:r>
          </a:p>
          <a:p>
            <a:pPr marL="285750" indent="-285750">
              <a:buFont typeface="Arial" panose="020B0604020202020204" pitchFamily="34" charset="0"/>
              <a:buChar char="•"/>
            </a:pPr>
            <a:r>
              <a:rPr lang="es-MX" sz="2400" dirty="0"/>
              <a:t>Las letras </a:t>
            </a:r>
          </a:p>
        </p:txBody>
      </p:sp>
      <p:sp>
        <p:nvSpPr>
          <p:cNvPr id="4" name="CuadroTexto 3">
            <a:extLst>
              <a:ext uri="{FF2B5EF4-FFF2-40B4-BE49-F238E27FC236}">
                <a16:creationId xmlns:a16="http://schemas.microsoft.com/office/drawing/2014/main" id="{BF35308A-9AC5-4CAA-809F-A8E6086E0D0A}"/>
              </a:ext>
            </a:extLst>
          </p:cNvPr>
          <p:cNvSpPr txBox="1"/>
          <p:nvPr/>
        </p:nvSpPr>
        <p:spPr>
          <a:xfrm>
            <a:off x="733647" y="3274886"/>
            <a:ext cx="3349255" cy="1015663"/>
          </a:xfrm>
          <a:prstGeom prst="rect">
            <a:avLst/>
          </a:prstGeom>
          <a:noFill/>
        </p:spPr>
        <p:txBody>
          <a:bodyPr wrap="square" rtlCol="0">
            <a:spAutoFit/>
          </a:bodyPr>
          <a:lstStyle/>
          <a:p>
            <a:pPr marL="342900" indent="-342900">
              <a:buFont typeface="Arial" panose="020B0604020202020204" pitchFamily="34" charset="0"/>
              <a:buChar char="•"/>
            </a:pPr>
            <a:r>
              <a:rPr lang="es-MX" sz="2000" b="1" dirty="0"/>
              <a:t>VOCALES </a:t>
            </a:r>
          </a:p>
          <a:p>
            <a:pPr marL="342900" indent="-342900">
              <a:buFont typeface="Arial" panose="020B0604020202020204" pitchFamily="34" charset="0"/>
              <a:buChar char="•"/>
            </a:pPr>
            <a:r>
              <a:rPr lang="es-MX" sz="2000" b="1" dirty="0"/>
              <a:t>Consonantes </a:t>
            </a:r>
          </a:p>
          <a:p>
            <a:pPr marL="342900" indent="-342900">
              <a:buFont typeface="Arial" panose="020B0604020202020204" pitchFamily="34" charset="0"/>
              <a:buChar char="•"/>
            </a:pPr>
            <a:r>
              <a:rPr lang="es-MX" sz="2000" b="1" dirty="0"/>
              <a:t>Silabas Compuestas  </a:t>
            </a:r>
          </a:p>
        </p:txBody>
      </p:sp>
      <p:pic>
        <p:nvPicPr>
          <p:cNvPr id="6" name="Google Shape;205;p31">
            <a:extLst>
              <a:ext uri="{FF2B5EF4-FFF2-40B4-BE49-F238E27FC236}">
                <a16:creationId xmlns:a16="http://schemas.microsoft.com/office/drawing/2014/main" id="{CF5DD4AB-060C-4AAF-914D-70D34A656139}"/>
              </a:ext>
            </a:extLst>
          </p:cNvPr>
          <p:cNvPicPr preferRelativeResize="0"/>
          <p:nvPr/>
        </p:nvPicPr>
        <p:blipFill>
          <a:blip r:embed="rId2">
            <a:alphaModFix amt="80000"/>
          </a:blip>
          <a:stretch>
            <a:fillRect/>
          </a:stretch>
        </p:blipFill>
        <p:spPr>
          <a:xfrm rot="-8782544" flipH="1">
            <a:off x="2256632" y="2496208"/>
            <a:ext cx="1124399" cy="510031"/>
          </a:xfrm>
          <a:prstGeom prst="rect">
            <a:avLst/>
          </a:prstGeom>
          <a:noFill/>
          <a:ln>
            <a:noFill/>
          </a:ln>
        </p:spPr>
      </p:pic>
      <p:pic>
        <p:nvPicPr>
          <p:cNvPr id="8" name="Imagen 7">
            <a:extLst>
              <a:ext uri="{FF2B5EF4-FFF2-40B4-BE49-F238E27FC236}">
                <a16:creationId xmlns:a16="http://schemas.microsoft.com/office/drawing/2014/main" id="{FCCBBE11-142F-4460-BE23-12EBCBB40BC9}"/>
              </a:ext>
            </a:extLst>
          </p:cNvPr>
          <p:cNvPicPr>
            <a:picLocks noChangeAspect="1"/>
          </p:cNvPicPr>
          <p:nvPr/>
        </p:nvPicPr>
        <p:blipFill rotWithShape="1">
          <a:blip r:embed="rId3"/>
          <a:srcRect l="13023" t="23140" r="12326" b="20606"/>
          <a:stretch/>
        </p:blipFill>
        <p:spPr>
          <a:xfrm>
            <a:off x="5039833" y="478465"/>
            <a:ext cx="3259338" cy="1380903"/>
          </a:xfrm>
          <a:prstGeom prst="rect">
            <a:avLst/>
          </a:prstGeom>
        </p:spPr>
      </p:pic>
      <p:pic>
        <p:nvPicPr>
          <p:cNvPr id="9" name="Imagen 8">
            <a:extLst>
              <a:ext uri="{FF2B5EF4-FFF2-40B4-BE49-F238E27FC236}">
                <a16:creationId xmlns:a16="http://schemas.microsoft.com/office/drawing/2014/main" id="{B7F8F1CB-5E2E-4009-83C1-16E4906C440D}"/>
              </a:ext>
            </a:extLst>
          </p:cNvPr>
          <p:cNvPicPr>
            <a:picLocks noChangeAspect="1"/>
          </p:cNvPicPr>
          <p:nvPr/>
        </p:nvPicPr>
        <p:blipFill rotWithShape="1">
          <a:blip r:embed="rId4"/>
          <a:srcRect l="27326" t="22932" r="27093" b="21020"/>
          <a:stretch/>
        </p:blipFill>
        <p:spPr>
          <a:xfrm>
            <a:off x="5039833" y="1959981"/>
            <a:ext cx="3259338" cy="1380903"/>
          </a:xfrm>
          <a:prstGeom prst="rect">
            <a:avLst/>
          </a:prstGeom>
        </p:spPr>
      </p:pic>
      <p:pic>
        <p:nvPicPr>
          <p:cNvPr id="10" name="Imagen 9">
            <a:extLst>
              <a:ext uri="{FF2B5EF4-FFF2-40B4-BE49-F238E27FC236}">
                <a16:creationId xmlns:a16="http://schemas.microsoft.com/office/drawing/2014/main" id="{815057D3-9922-4E57-8611-BA3C978F864A}"/>
              </a:ext>
            </a:extLst>
          </p:cNvPr>
          <p:cNvPicPr>
            <a:picLocks noChangeAspect="1"/>
          </p:cNvPicPr>
          <p:nvPr/>
        </p:nvPicPr>
        <p:blipFill rotWithShape="1">
          <a:blip r:embed="rId5"/>
          <a:srcRect l="33023" t="23140" r="32209" b="20812"/>
          <a:stretch/>
        </p:blipFill>
        <p:spPr>
          <a:xfrm>
            <a:off x="5039833" y="3441497"/>
            <a:ext cx="3259338" cy="1223538"/>
          </a:xfrm>
          <a:prstGeom prst="rect">
            <a:avLst/>
          </a:prstGeom>
        </p:spPr>
      </p:pic>
    </p:spTree>
    <p:extLst>
      <p:ext uri="{BB962C8B-B14F-4D97-AF65-F5344CB8AC3E}">
        <p14:creationId xmlns:p14="http://schemas.microsoft.com/office/powerpoint/2010/main" val="70164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1002325" y="711180"/>
            <a:ext cx="2403900" cy="7570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Libro de lectura </a:t>
            </a:r>
            <a:br>
              <a:rPr lang="es-MX" dirty="0"/>
            </a:br>
            <a:endParaRPr lang="es-MX" dirty="0"/>
          </a:p>
        </p:txBody>
      </p:sp>
      <p:sp>
        <p:nvSpPr>
          <p:cNvPr id="196" name="Google Shape;196;p31"/>
          <p:cNvSpPr/>
          <p:nvPr/>
        </p:nvSpPr>
        <p:spPr>
          <a:xfrm>
            <a:off x="3621595" y="456562"/>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txBox="1">
            <a:spLocks noGrp="1"/>
          </p:cNvSpPr>
          <p:nvPr>
            <p:ph type="subTitle" idx="1"/>
          </p:nvPr>
        </p:nvSpPr>
        <p:spPr>
          <a:xfrm>
            <a:off x="929349" y="1818152"/>
            <a:ext cx="2974263" cy="261416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sz="1500" dirty="0"/>
              <a:t>Se inicia relacionando el sonido de las letras con su grafía, la lectura de sílabas, palabras y oraciones hasta llegar a “Mis primeras lecturas”, en donde se trabaja también la comprensión e interpretación de textos a nivel vivencial.</a:t>
            </a:r>
          </a:p>
          <a:p>
            <a:pPr marL="0" lvl="0" indent="0" algn="ctr" rtl="0">
              <a:spcBef>
                <a:spcPts val="0"/>
              </a:spcBef>
              <a:spcAft>
                <a:spcPts val="0"/>
              </a:spcAft>
              <a:buNone/>
            </a:pPr>
            <a:endParaRPr dirty="0"/>
          </a:p>
        </p:txBody>
      </p:sp>
      <p:pic>
        <p:nvPicPr>
          <p:cNvPr id="205" name="Google Shape;205;p31"/>
          <p:cNvPicPr preferRelativeResize="0"/>
          <p:nvPr/>
        </p:nvPicPr>
        <p:blipFill>
          <a:blip r:embed="rId3">
            <a:alphaModFix amt="80000"/>
          </a:blip>
          <a:stretch>
            <a:fillRect/>
          </a:stretch>
        </p:blipFill>
        <p:spPr>
          <a:xfrm rot="-8782544" flipH="1">
            <a:off x="2490549" y="1039473"/>
            <a:ext cx="1124399" cy="510031"/>
          </a:xfrm>
          <a:prstGeom prst="rect">
            <a:avLst/>
          </a:prstGeom>
          <a:noFill/>
          <a:ln>
            <a:noFill/>
          </a:ln>
        </p:spPr>
      </p:pic>
      <p:pic>
        <p:nvPicPr>
          <p:cNvPr id="6" name="Imagen 5">
            <a:extLst>
              <a:ext uri="{FF2B5EF4-FFF2-40B4-BE49-F238E27FC236}">
                <a16:creationId xmlns:a16="http://schemas.microsoft.com/office/drawing/2014/main" id="{A52D7F45-14D2-4B1A-B611-6CF8C8AF87FF}"/>
              </a:ext>
            </a:extLst>
          </p:cNvPr>
          <p:cNvPicPr>
            <a:picLocks noChangeAspect="1"/>
          </p:cNvPicPr>
          <p:nvPr/>
        </p:nvPicPr>
        <p:blipFill rotWithShape="1">
          <a:blip r:embed="rId4"/>
          <a:srcRect l="39606" t="23633" r="38721" b="21019"/>
          <a:stretch/>
        </p:blipFill>
        <p:spPr>
          <a:xfrm>
            <a:off x="4847299" y="372140"/>
            <a:ext cx="3882031" cy="44125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54716-1295-4E6C-B64E-42EA7C52B038}"/>
              </a:ext>
            </a:extLst>
          </p:cNvPr>
          <p:cNvSpPr>
            <a:spLocks noGrp="1"/>
          </p:cNvSpPr>
          <p:nvPr>
            <p:ph type="title"/>
          </p:nvPr>
        </p:nvSpPr>
        <p:spPr>
          <a:xfrm>
            <a:off x="1002325" y="711173"/>
            <a:ext cx="2931722" cy="1385700"/>
          </a:xfrm>
        </p:spPr>
        <p:txBody>
          <a:bodyPr/>
          <a:lstStyle/>
          <a:p>
            <a:r>
              <a:rPr lang="es-MX" sz="2800" dirty="0"/>
              <a:t>Manual de ejercicios </a:t>
            </a:r>
            <a:br>
              <a:rPr lang="es-MX" sz="2800" dirty="0"/>
            </a:br>
            <a:endParaRPr lang="es-MX" dirty="0"/>
          </a:p>
        </p:txBody>
      </p:sp>
      <p:sp>
        <p:nvSpPr>
          <p:cNvPr id="3" name="CuadroTexto 2">
            <a:extLst>
              <a:ext uri="{FF2B5EF4-FFF2-40B4-BE49-F238E27FC236}">
                <a16:creationId xmlns:a16="http://schemas.microsoft.com/office/drawing/2014/main" id="{5C64C455-6BFD-41BA-80E2-4FD3B1569398}"/>
              </a:ext>
            </a:extLst>
          </p:cNvPr>
          <p:cNvSpPr txBox="1"/>
          <p:nvPr/>
        </p:nvSpPr>
        <p:spPr>
          <a:xfrm>
            <a:off x="691116" y="1796902"/>
            <a:ext cx="3157870" cy="1384995"/>
          </a:xfrm>
          <a:prstGeom prst="rect">
            <a:avLst/>
          </a:prstGeom>
          <a:noFill/>
        </p:spPr>
        <p:txBody>
          <a:bodyPr wrap="square" rtlCol="0">
            <a:spAutoFit/>
          </a:bodyPr>
          <a:lstStyle/>
          <a:p>
            <a:r>
              <a:rPr lang="es-ES" sz="1400" b="0" i="0" u="none" strike="noStrike" dirty="0">
                <a:solidFill>
                  <a:srgbClr val="595959"/>
                </a:solidFill>
                <a:effectLst/>
                <a:latin typeface="Arial" panose="020B0604020202020204" pitchFamily="34" charset="0"/>
              </a:rPr>
              <a:t>En este libro, los niños encontrarán diversas oportunidades de trabajar en forma lúdica las cuatro áreas que integran el lenguaje: hablar, escuchar, leer y escribir. </a:t>
            </a:r>
            <a:endParaRPr lang="es-ES" dirty="0"/>
          </a:p>
          <a:p>
            <a:endParaRPr lang="es-MX" dirty="0"/>
          </a:p>
        </p:txBody>
      </p:sp>
      <p:pic>
        <p:nvPicPr>
          <p:cNvPr id="4" name="Imagen 3">
            <a:extLst>
              <a:ext uri="{FF2B5EF4-FFF2-40B4-BE49-F238E27FC236}">
                <a16:creationId xmlns:a16="http://schemas.microsoft.com/office/drawing/2014/main" id="{30FBFCC5-F804-44F3-9C79-16F4EFD341BC}"/>
              </a:ext>
            </a:extLst>
          </p:cNvPr>
          <p:cNvPicPr>
            <a:picLocks noChangeAspect="1"/>
          </p:cNvPicPr>
          <p:nvPr/>
        </p:nvPicPr>
        <p:blipFill rotWithShape="1">
          <a:blip r:embed="rId2"/>
          <a:srcRect l="38721" t="23139" r="38837" b="20813"/>
          <a:stretch/>
        </p:blipFill>
        <p:spPr>
          <a:xfrm>
            <a:off x="4859079" y="356190"/>
            <a:ext cx="3848985" cy="4481624"/>
          </a:xfrm>
          <a:prstGeom prst="rect">
            <a:avLst/>
          </a:prstGeom>
        </p:spPr>
      </p:pic>
    </p:spTree>
    <p:extLst>
      <p:ext uri="{BB962C8B-B14F-4D97-AF65-F5344CB8AC3E}">
        <p14:creationId xmlns:p14="http://schemas.microsoft.com/office/powerpoint/2010/main" val="240212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4F94B-F864-444B-9573-F23B6D275029}"/>
              </a:ext>
            </a:extLst>
          </p:cNvPr>
          <p:cNvSpPr>
            <a:spLocks noGrp="1"/>
          </p:cNvSpPr>
          <p:nvPr>
            <p:ph type="title"/>
          </p:nvPr>
        </p:nvSpPr>
        <p:spPr>
          <a:xfrm>
            <a:off x="725878" y="509154"/>
            <a:ext cx="2846661" cy="809283"/>
          </a:xfrm>
        </p:spPr>
        <p:txBody>
          <a:bodyPr/>
          <a:lstStyle/>
          <a:p>
            <a:r>
              <a:rPr lang="es-MX" dirty="0"/>
              <a:t>Tareas Script y Cursiva </a:t>
            </a:r>
            <a:br>
              <a:rPr lang="es-MX" dirty="0"/>
            </a:br>
            <a:endParaRPr lang="es-MX" dirty="0"/>
          </a:p>
        </p:txBody>
      </p:sp>
      <p:sp>
        <p:nvSpPr>
          <p:cNvPr id="3" name="CuadroTexto 2">
            <a:extLst>
              <a:ext uri="{FF2B5EF4-FFF2-40B4-BE49-F238E27FC236}">
                <a16:creationId xmlns:a16="http://schemas.microsoft.com/office/drawing/2014/main" id="{7D52FCE1-EADD-482B-A824-A10B1177D2ED}"/>
              </a:ext>
            </a:extLst>
          </p:cNvPr>
          <p:cNvSpPr txBox="1"/>
          <p:nvPr/>
        </p:nvSpPr>
        <p:spPr>
          <a:xfrm>
            <a:off x="616687" y="1488557"/>
            <a:ext cx="3444949" cy="1815882"/>
          </a:xfrm>
          <a:prstGeom prst="rect">
            <a:avLst/>
          </a:prstGeom>
          <a:noFill/>
        </p:spPr>
        <p:txBody>
          <a:bodyPr wrap="square" rtlCol="0">
            <a:spAutoFit/>
          </a:bodyPr>
          <a:lstStyle/>
          <a:p>
            <a:pPr algn="just"/>
            <a:r>
              <a:rPr lang="es-ES" sz="1600" dirty="0"/>
              <a:t>Empiezan con el aprendizaje del trazo de las letras para después llevar al niño a situar palabra y oraciones en espacios adecuados,  hasta llegar a la producción de textos legibles, tanto en letra script como cursiva.</a:t>
            </a:r>
          </a:p>
        </p:txBody>
      </p:sp>
      <p:pic>
        <p:nvPicPr>
          <p:cNvPr id="1028" name="Picture 4">
            <a:extLst>
              <a:ext uri="{FF2B5EF4-FFF2-40B4-BE49-F238E27FC236}">
                <a16:creationId xmlns:a16="http://schemas.microsoft.com/office/drawing/2014/main" id="{2A3178D5-4C67-4F7B-8538-25C3E7735A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77"/>
          <a:stretch/>
        </p:blipFill>
        <p:spPr bwMode="auto">
          <a:xfrm>
            <a:off x="4822959" y="509154"/>
            <a:ext cx="3874474" cy="430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6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14D7AE-1065-48A3-90A6-2CE456AA7717}"/>
              </a:ext>
            </a:extLst>
          </p:cNvPr>
          <p:cNvSpPr>
            <a:spLocks noGrp="1"/>
          </p:cNvSpPr>
          <p:nvPr>
            <p:ph type="title"/>
          </p:nvPr>
        </p:nvSpPr>
        <p:spPr>
          <a:xfrm>
            <a:off x="1002325" y="711173"/>
            <a:ext cx="2793498" cy="671060"/>
          </a:xfrm>
        </p:spPr>
        <p:txBody>
          <a:bodyPr/>
          <a:lstStyle/>
          <a:p>
            <a:r>
              <a:rPr lang="es-MX" dirty="0"/>
              <a:t>Apoyo Didáctico </a:t>
            </a:r>
            <a:br>
              <a:rPr lang="es-MX" dirty="0"/>
            </a:br>
            <a:endParaRPr lang="es-MX" dirty="0"/>
          </a:p>
        </p:txBody>
      </p:sp>
      <p:sp>
        <p:nvSpPr>
          <p:cNvPr id="3" name="CuadroTexto 2">
            <a:extLst>
              <a:ext uri="{FF2B5EF4-FFF2-40B4-BE49-F238E27FC236}">
                <a16:creationId xmlns:a16="http://schemas.microsoft.com/office/drawing/2014/main" id="{3665327C-0094-46B1-883F-BAF3333327B7}"/>
              </a:ext>
            </a:extLst>
          </p:cNvPr>
          <p:cNvSpPr txBox="1"/>
          <p:nvPr/>
        </p:nvSpPr>
        <p:spPr>
          <a:xfrm>
            <a:off x="659219" y="1382233"/>
            <a:ext cx="3306725" cy="1692771"/>
          </a:xfrm>
          <a:prstGeom prst="rect">
            <a:avLst/>
          </a:prstGeom>
          <a:noFill/>
        </p:spPr>
        <p:txBody>
          <a:bodyPr wrap="square" rtlCol="0">
            <a:spAutoFit/>
          </a:bodyPr>
          <a:lstStyle/>
          <a:p>
            <a:pPr algn="just"/>
            <a:r>
              <a:rPr lang="es-ES" sz="1800" b="0" i="0" u="none" strike="noStrike" dirty="0">
                <a:solidFill>
                  <a:schemeClr val="tx1"/>
                </a:solidFill>
                <a:effectLst/>
                <a:latin typeface="Arial" panose="020B0604020202020204" pitchFamily="34" charset="0"/>
              </a:rPr>
              <a:t>Material concreto que permite generar más actividades para reafirmar los aprendizajes adquiridos en la lectura y escritura. </a:t>
            </a:r>
            <a:endParaRPr lang="es-ES" sz="1800" dirty="0">
              <a:solidFill>
                <a:schemeClr val="tx1"/>
              </a:solidFill>
            </a:endParaRPr>
          </a:p>
          <a:p>
            <a:endParaRPr lang="es-MX" dirty="0"/>
          </a:p>
        </p:txBody>
      </p:sp>
      <p:pic>
        <p:nvPicPr>
          <p:cNvPr id="5" name="Picture 2">
            <a:extLst>
              <a:ext uri="{FF2B5EF4-FFF2-40B4-BE49-F238E27FC236}">
                <a16:creationId xmlns:a16="http://schemas.microsoft.com/office/drawing/2014/main" id="{915AC172-4C5E-48EB-8007-622CE0C13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3"/>
          <a:stretch/>
        </p:blipFill>
        <p:spPr bwMode="auto">
          <a:xfrm>
            <a:off x="5071729" y="382772"/>
            <a:ext cx="3615071" cy="442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5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254742" y="1091790"/>
            <a:ext cx="5807532" cy="488400"/>
          </a:xfrm>
          <a:prstGeom prst="rect">
            <a:avLst/>
          </a:prstGeom>
        </p:spPr>
        <p:txBody>
          <a:bodyPr spcFirstLastPara="1" wrap="square" lIns="91425" tIns="91425" rIns="91425" bIns="91425" anchor="t" anchorCtr="0">
            <a:noAutofit/>
          </a:bodyPr>
          <a:lstStyle/>
          <a:p>
            <a:pPr rtl="0">
              <a:spcBef>
                <a:spcPts val="0"/>
              </a:spcBef>
              <a:spcAft>
                <a:spcPts val="1600"/>
              </a:spcAft>
            </a:pPr>
            <a:r>
              <a:rPr lang="es-ES" sz="2000" b="1" i="0" u="none" strike="noStrike" dirty="0">
                <a:solidFill>
                  <a:srgbClr val="595959"/>
                </a:solidFill>
                <a:effectLst/>
                <a:latin typeface="Arial" panose="020B0604020202020204" pitchFamily="34" charset="0"/>
              </a:rPr>
              <a:t>Mis primeras lecturas</a:t>
            </a:r>
            <a:br>
              <a:rPr lang="es-ES" b="0" dirty="0">
                <a:effectLst/>
              </a:rPr>
            </a:br>
            <a:endParaRPr dirty="0"/>
          </a:p>
        </p:txBody>
      </p:sp>
      <p:sp>
        <p:nvSpPr>
          <p:cNvPr id="234" name="Google Shape;234;p34"/>
          <p:cNvSpPr txBox="1">
            <a:spLocks noGrp="1"/>
          </p:cNvSpPr>
          <p:nvPr>
            <p:ph type="subTitle" idx="1"/>
          </p:nvPr>
        </p:nvSpPr>
        <p:spPr>
          <a:xfrm>
            <a:off x="1287194" y="425363"/>
            <a:ext cx="5477860" cy="4883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3600" dirty="0"/>
              <a:t>Libro de lectura</a:t>
            </a:r>
          </a:p>
          <a:p>
            <a:pPr marL="0" lvl="0" indent="0" algn="l" rtl="0">
              <a:spcBef>
                <a:spcPts val="0"/>
              </a:spcBef>
              <a:spcAft>
                <a:spcPts val="0"/>
              </a:spcAft>
              <a:buNone/>
            </a:pPr>
            <a:endParaRPr dirty="0"/>
          </a:p>
        </p:txBody>
      </p:sp>
      <p:pic>
        <p:nvPicPr>
          <p:cNvPr id="235" name="Google Shape;235;p34"/>
          <p:cNvPicPr preferRelativeResize="0"/>
          <p:nvPr/>
        </p:nvPicPr>
        <p:blipFill>
          <a:blip r:embed="rId3">
            <a:alphaModFix/>
          </a:blip>
          <a:stretch>
            <a:fillRect/>
          </a:stretch>
        </p:blipFill>
        <p:spPr>
          <a:xfrm rot="-695460">
            <a:off x="7167370" y="3537913"/>
            <a:ext cx="1571266" cy="1205602"/>
          </a:xfrm>
          <a:prstGeom prst="rect">
            <a:avLst/>
          </a:prstGeom>
          <a:noFill/>
          <a:ln>
            <a:noFill/>
          </a:ln>
          <a:effectLst>
            <a:outerShdw blurRad="57150" dist="19050" dir="5400000" algn="bl" rotWithShape="0">
              <a:srgbClr val="000000">
                <a:alpha val="50000"/>
              </a:srgbClr>
            </a:outerShdw>
          </a:effectLst>
        </p:spPr>
      </p:pic>
      <p:grpSp>
        <p:nvGrpSpPr>
          <p:cNvPr id="236" name="Google Shape;236;p34"/>
          <p:cNvGrpSpPr/>
          <p:nvPr/>
        </p:nvGrpSpPr>
        <p:grpSpPr>
          <a:xfrm>
            <a:off x="7618009" y="3939098"/>
            <a:ext cx="824184" cy="712067"/>
            <a:chOff x="2341425" y="238100"/>
            <a:chExt cx="1328900" cy="1148125"/>
          </a:xfrm>
        </p:grpSpPr>
        <p:sp>
          <p:nvSpPr>
            <p:cNvPr id="237" name="Google Shape;237;p34"/>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uadroTexto 3">
            <a:extLst>
              <a:ext uri="{FF2B5EF4-FFF2-40B4-BE49-F238E27FC236}">
                <a16:creationId xmlns:a16="http://schemas.microsoft.com/office/drawing/2014/main" id="{EC616317-73DE-431E-91F4-8A6C15FF3383}"/>
              </a:ext>
            </a:extLst>
          </p:cNvPr>
          <p:cNvSpPr txBox="1"/>
          <p:nvPr/>
        </p:nvSpPr>
        <p:spPr>
          <a:xfrm>
            <a:off x="1302965" y="1630774"/>
            <a:ext cx="4927358" cy="2308324"/>
          </a:xfrm>
          <a:prstGeom prst="rect">
            <a:avLst/>
          </a:prstGeom>
          <a:noFill/>
        </p:spPr>
        <p:txBody>
          <a:bodyPr wrap="square" rtlCol="0">
            <a:spAutoFit/>
          </a:bodyPr>
          <a:lstStyle/>
          <a:p>
            <a:pPr algn="just"/>
            <a:r>
              <a:rPr lang="es-ES" sz="1800" b="0" i="0" u="none" strike="noStrike" dirty="0">
                <a:solidFill>
                  <a:srgbClr val="000000"/>
                </a:solidFill>
                <a:effectLst/>
                <a:latin typeface="Arial" panose="020B0604020202020204" pitchFamily="34" charset="0"/>
              </a:rPr>
              <a:t>Se presentan palabras que constituyen un vocabulario significativo para los niños, pues evocan en ellos imágenes cotidianas y familiares; no obstante, también se introducen términos nuevos para que incrementen su manejo de la lengua. Estos vocablos nuevos pueden explicarse oralmente, por medio de ilustraciones, recortes de fotografías o mímica. </a:t>
            </a:r>
            <a:endParaRPr lang="es-MX" dirty="0"/>
          </a:p>
        </p:txBody>
      </p:sp>
      <p:pic>
        <p:nvPicPr>
          <p:cNvPr id="2" name="Imagen 1">
            <a:extLst>
              <a:ext uri="{FF2B5EF4-FFF2-40B4-BE49-F238E27FC236}">
                <a16:creationId xmlns:a16="http://schemas.microsoft.com/office/drawing/2014/main" id="{E72D79A3-ECFD-46D3-AF97-8F7BAB14329E}"/>
              </a:ext>
            </a:extLst>
          </p:cNvPr>
          <p:cNvPicPr>
            <a:picLocks noChangeAspect="1"/>
          </p:cNvPicPr>
          <p:nvPr/>
        </p:nvPicPr>
        <p:blipFill rotWithShape="1">
          <a:blip r:embed="rId4"/>
          <a:srcRect l="38721" t="23403" r="38721" b="23403"/>
          <a:stretch/>
        </p:blipFill>
        <p:spPr>
          <a:xfrm>
            <a:off x="6379477" y="654022"/>
            <a:ext cx="2254160" cy="29092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1E9EB14-5D19-49C6-8B59-65095CABC9B6}"/>
              </a:ext>
            </a:extLst>
          </p:cNvPr>
          <p:cNvSpPr>
            <a:spLocks noGrp="1"/>
          </p:cNvSpPr>
          <p:nvPr>
            <p:ph type="subTitle" idx="1"/>
          </p:nvPr>
        </p:nvSpPr>
        <p:spPr>
          <a:xfrm>
            <a:off x="1977655" y="978819"/>
            <a:ext cx="5039833" cy="792600"/>
          </a:xfrm>
        </p:spPr>
        <p:txBody>
          <a:bodyPr/>
          <a:lstStyle/>
          <a:p>
            <a:pPr algn="just"/>
            <a:r>
              <a:rPr lang="es-ES" sz="1800" b="0" i="0" u="none" strike="noStrike" dirty="0">
                <a:solidFill>
                  <a:srgbClr val="000000"/>
                </a:solidFill>
                <a:effectLst/>
                <a:latin typeface="Arial" panose="020B0604020202020204" pitchFamily="34" charset="0"/>
              </a:rPr>
              <a:t>La sección Mis primeras lecturas ofrece al maestro la oportunidad de guiar al niño para que este adquiera paulatinamente la capacidad de analizar y comprender aquello que lee. Así, el alumno podrá identificar personajes y entender el contenido de los textos, vivenciar los sentimientos y asociarlos con sus experiencias y emociones: al realizar las actividades de comprensión lectora, la lectura se convertirá entonces en un vehículo de expresión tanto en el nivel cognitivo como en el emotivo. </a:t>
            </a:r>
            <a:endParaRPr lang="es-MX" dirty="0"/>
          </a:p>
        </p:txBody>
      </p:sp>
      <p:pic>
        <p:nvPicPr>
          <p:cNvPr id="8" name="Google Shape;257;p35">
            <a:extLst>
              <a:ext uri="{FF2B5EF4-FFF2-40B4-BE49-F238E27FC236}">
                <a16:creationId xmlns:a16="http://schemas.microsoft.com/office/drawing/2014/main" id="{E2EB954F-7B66-4803-984B-5D0EF4DC89A0}"/>
              </a:ext>
            </a:extLst>
          </p:cNvPr>
          <p:cNvPicPr preferRelativeResize="0"/>
          <p:nvPr/>
        </p:nvPicPr>
        <p:blipFill>
          <a:blip r:embed="rId2">
            <a:alphaModFix amt="80000"/>
          </a:blip>
          <a:stretch>
            <a:fillRect/>
          </a:stretch>
        </p:blipFill>
        <p:spPr>
          <a:xfrm rot="2881961">
            <a:off x="542375" y="586483"/>
            <a:ext cx="1579416" cy="716443"/>
          </a:xfrm>
          <a:prstGeom prst="rect">
            <a:avLst/>
          </a:prstGeom>
          <a:noFill/>
          <a:ln>
            <a:noFill/>
          </a:ln>
        </p:spPr>
      </p:pic>
    </p:spTree>
    <p:extLst>
      <p:ext uri="{BB962C8B-B14F-4D97-AF65-F5344CB8AC3E}">
        <p14:creationId xmlns:p14="http://schemas.microsoft.com/office/powerpoint/2010/main" val="1033729436"/>
      </p:ext>
    </p:extLst>
  </p:cSld>
  <p:clrMapOvr>
    <a:masterClrMapping/>
  </p:clrMapOvr>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1115</Words>
  <Application>Microsoft Office PowerPoint</Application>
  <PresentationFormat>Presentación en pantalla (16:9)</PresentationFormat>
  <Paragraphs>54</Paragraphs>
  <Slides>20</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Britannic Bold</vt:lpstr>
      <vt:lpstr>Concert One</vt:lpstr>
      <vt:lpstr>Coming Soon</vt:lpstr>
      <vt:lpstr>Arial</vt:lpstr>
      <vt:lpstr>Arial </vt:lpstr>
      <vt:lpstr>Roboto Mono Regular</vt:lpstr>
      <vt:lpstr>Anonymous Pro</vt:lpstr>
      <vt:lpstr>Notebook Lesson</vt:lpstr>
      <vt:lpstr>Juguemos a leer Desarrollo de competencias de Lenguaje</vt:lpstr>
      <vt:lpstr>ORGANIZACIÓN DEL LIBRO</vt:lpstr>
      <vt:lpstr>Índice de contenido </vt:lpstr>
      <vt:lpstr>Libro de lectura  </vt:lpstr>
      <vt:lpstr>Manual de ejercicios  </vt:lpstr>
      <vt:lpstr>Tareas Script y Cursiva  </vt:lpstr>
      <vt:lpstr>Apoyo Didáctico  </vt:lpstr>
      <vt:lpstr>Mis primeras lecturas </vt:lpstr>
      <vt:lpstr>Presentación de PowerPoint</vt:lpstr>
      <vt:lpstr>Presentación de PowerPoint</vt:lpstr>
      <vt:lpstr>Presentación de PowerPoint</vt:lpstr>
      <vt:lpstr>Guía Didáctica </vt:lpstr>
      <vt:lpstr>Método de enseñanza</vt:lpstr>
      <vt:lpstr>Propósito/ Meta</vt:lpstr>
      <vt:lpstr>A diferencia del aprendizaje del lenguaje oral, aprender a leer y a escribir requiere de una enseñanza sistemática. Ese proceso de enseñanza inicia desde los primeros años de vida, cuando los padres o adultos cercanos al niño le narran un cuento, cuando observa que otros niños leen, ve anuncios en la calle o en la televisión, cuando examina los empaques y envases que lo rodean en su vida cotidiana; no obstante, es en la escuela donde se implementará un programa dosificado para que adquiera la lectoescritura. </vt:lpstr>
      <vt:lpstr>Presentación de PowerPoint</vt:lpstr>
      <vt:lpstr>Las oraciones finales siempre están relacionadas con la ilustración de cada página, ya que deseamos que los niños encuentren sentido a los enunciados contemplando un estímulo visual. Además, ellos pueden leerla fácilmente, pues en su escritura solo se emplean letras y sílabas presentadas con anterioridad. </vt:lpstr>
      <vt:lpstr>En este libro, las autoras Rosario Ahumada y Alicia Montenegro se preocupan por el desarrollo de los niños, principalmente en hacer de ellos alumnos lectores. La función de este libro es que los niños comprendan y analicen lo que leen con ayuda de los ejercicios que se manejan en él, puesto que, se toman en cuenta estrategias que favorezcan el aprendizaje de los alumnos.</vt:lpstr>
      <vt:lpstr>De este modo, se busca que la  lectura se convierta en un medio de expresión, pues los niños reflexionan sobre la palabra escrita. Además, en el Libro de lectura los niños descubren las letras y las asocian tanto con su sonido como con su grafía convencional (letra script y cursiva); reconocen que las letras juntas forman palabras que significan algo; que varias palabras forman una oración y que diferentes oraciones forman diversos textos como: rimas, cuentos y narraciones.</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Juguemos a leer Desarrollo de competencias de Lenguaje</dc:title>
  <dc:creator>rac</dc:creator>
  <cp:lastModifiedBy>Julio César Velázquez castillo</cp:lastModifiedBy>
  <cp:revision>23</cp:revision>
  <dcterms:modified xsi:type="dcterms:W3CDTF">2020-11-04T22:49:32Z</dcterms:modified>
</cp:coreProperties>
</file>